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348" r:id="rId2"/>
    <p:sldId id="1515" r:id="rId3"/>
    <p:sldId id="1526" r:id="rId4"/>
    <p:sldId id="1539" r:id="rId5"/>
    <p:sldId id="1529" r:id="rId6"/>
    <p:sldId id="1540" r:id="rId7"/>
    <p:sldId id="1541" r:id="rId8"/>
    <p:sldId id="1542" r:id="rId9"/>
    <p:sldId id="1545" r:id="rId10"/>
    <p:sldId id="1547" r:id="rId11"/>
    <p:sldId id="1536" r:id="rId12"/>
    <p:sldId id="1531" r:id="rId13"/>
    <p:sldId id="1532" r:id="rId14"/>
    <p:sldId id="1511" r:id="rId15"/>
    <p:sldId id="1512" r:id="rId16"/>
    <p:sldId id="1533" r:id="rId17"/>
    <p:sldId id="1521" r:id="rId18"/>
    <p:sldId id="1548" r:id="rId19"/>
  </p:sldIdLst>
  <p:sldSz cx="12192000" cy="6858000"/>
  <p:notesSz cx="6819900" cy="9918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7" userDrawn="1">
          <p15:clr>
            <a:srgbClr val="A4A3A4"/>
          </p15:clr>
        </p15:guide>
        <p15:guide id="2" pos="3505" userDrawn="1">
          <p15:clr>
            <a:srgbClr val="A4A3A4"/>
          </p15:clr>
        </p15:guide>
        <p15:guide id="4" pos="4428" userDrawn="1">
          <p15:clr>
            <a:srgbClr val="A4A3A4"/>
          </p15:clr>
        </p15:guide>
        <p15:guide id="5" orient="horz" pos="712" userDrawn="1">
          <p15:clr>
            <a:srgbClr val="A4A3A4"/>
          </p15:clr>
        </p15:guide>
        <p15:guide id="6" pos="485" userDrawn="1">
          <p15:clr>
            <a:srgbClr val="A4A3A4"/>
          </p15:clr>
        </p15:guide>
        <p15:guide id="7" orient="horz" pos="845" userDrawn="1">
          <p15:clr>
            <a:srgbClr val="A4A3A4"/>
          </p15:clr>
        </p15:guide>
        <p15:guide id="8" orient="horz" pos="3748" userDrawn="1">
          <p15:clr>
            <a:srgbClr val="A4A3A4"/>
          </p15:clr>
        </p15:guide>
        <p15:guide id="9" pos="2462" userDrawn="1">
          <p15:clr>
            <a:srgbClr val="A4A3A4"/>
          </p15:clr>
        </p15:guide>
        <p15:guide id="10" pos="3817" userDrawn="1">
          <p15:clr>
            <a:srgbClr val="A4A3A4"/>
          </p15:clr>
        </p15:guide>
        <p15:guide id="11" pos="2978" userDrawn="1">
          <p15:clr>
            <a:srgbClr val="A4A3A4"/>
          </p15:clr>
        </p15:guide>
        <p15:guide id="12" orient="horz" pos="1207" userDrawn="1">
          <p15:clr>
            <a:srgbClr val="A4A3A4"/>
          </p15:clr>
        </p15:guide>
        <p15:guide id="13" pos="7218" userDrawn="1">
          <p15:clr>
            <a:srgbClr val="A4A3A4"/>
          </p15:clr>
        </p15:guide>
        <p15:guide id="14" orient="horz" pos="3566" userDrawn="1">
          <p15:clr>
            <a:srgbClr val="A4A3A4"/>
          </p15:clr>
        </p15:guide>
        <p15:guide id="15" orient="horz" pos="1684" userDrawn="1">
          <p15:clr>
            <a:srgbClr val="A4A3A4"/>
          </p15:clr>
        </p15:guide>
        <p15:guide id="16" orient="horz" pos="3861" userDrawn="1">
          <p15:clr>
            <a:srgbClr val="A4A3A4"/>
          </p15:clr>
        </p15:guide>
        <p15:guide id="17" orient="horz" pos="4320" userDrawn="1">
          <p15:clr>
            <a:srgbClr val="A4A3A4"/>
          </p15:clr>
        </p15:guide>
        <p15:guide id="18" pos="4611" userDrawn="1">
          <p15:clr>
            <a:srgbClr val="A4A3A4"/>
          </p15:clr>
        </p15:guide>
        <p15:guide id="19" pos="5019" userDrawn="1">
          <p15:clr>
            <a:srgbClr val="A4A3A4"/>
          </p15:clr>
        </p15:guide>
        <p15:guide id="20" pos="5405" userDrawn="1">
          <p15:clr>
            <a:srgbClr val="A4A3A4"/>
          </p15:clr>
        </p15:guide>
        <p15:guide id="21" pos="5813" userDrawn="1">
          <p15:clr>
            <a:srgbClr val="A4A3A4"/>
          </p15:clr>
        </p15:guide>
        <p15:guide id="22" pos="6199" userDrawn="1">
          <p15:clr>
            <a:srgbClr val="A4A3A4"/>
          </p15:clr>
        </p15:guide>
        <p15:guide id="23" pos="6584" userDrawn="1">
          <p15:clr>
            <a:srgbClr val="A4A3A4"/>
          </p15:clr>
        </p15:guide>
        <p15:guide id="24" orient="horz" pos="3395" userDrawn="1">
          <p15:clr>
            <a:srgbClr val="A4A3A4"/>
          </p15:clr>
        </p15:guide>
        <p15:guide id="25" orient="horz" pos="3022" userDrawn="1">
          <p15:clr>
            <a:srgbClr val="A4A3A4"/>
          </p15:clr>
        </p15:guide>
        <p15:guide id="26" pos="4180" userDrawn="1">
          <p15:clr>
            <a:srgbClr val="A4A3A4"/>
          </p15:clr>
        </p15:guide>
        <p15:guide id="27" pos="73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ева Валентина Сергеевна" initials="ВВС" lastIdx="3" clrIdx="0">
    <p:extLst>
      <p:ext uri="{19B8F6BF-5375-455C-9EA6-DF929625EA0E}">
        <p15:presenceInfo xmlns:p15="http://schemas.microsoft.com/office/powerpoint/2012/main" userId="S-1-5-21-3131311301-2991779649-3226889198-24815" providerId="AD"/>
      </p:ext>
    </p:extLst>
  </p:cmAuthor>
  <p:cmAuthor id="2" name="1" initials="1" lastIdx="2" clrIdx="1">
    <p:extLst>
      <p:ext uri="{19B8F6BF-5375-455C-9EA6-DF929625EA0E}">
        <p15:presenceInfo xmlns:p15="http://schemas.microsoft.com/office/powerpoint/2012/main" userId="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56"/>
    <a:srgbClr val="98C1FD"/>
    <a:srgbClr val="D6E6FE"/>
    <a:srgbClr val="C90237"/>
    <a:srgbClr val="EBF7FF"/>
    <a:srgbClr val="DDE1E5"/>
    <a:srgbClr val="FFFFFF"/>
    <a:srgbClr val="5542A0"/>
    <a:srgbClr val="92D050"/>
    <a:srgbClr val="FB3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3993" autoAdjust="0"/>
  </p:normalViewPr>
  <p:slideViewPr>
    <p:cSldViewPr snapToGrid="0" showGuides="1">
      <p:cViewPr varScale="1">
        <p:scale>
          <a:sx n="108" d="100"/>
          <a:sy n="108" d="100"/>
        </p:scale>
        <p:origin x="1086" y="150"/>
      </p:cViewPr>
      <p:guideLst>
        <p:guide orient="horz" pos="647"/>
        <p:guide pos="3505"/>
        <p:guide pos="4428"/>
        <p:guide orient="horz" pos="712"/>
        <p:guide pos="485"/>
        <p:guide orient="horz" pos="845"/>
        <p:guide orient="horz" pos="3748"/>
        <p:guide pos="2462"/>
        <p:guide pos="3817"/>
        <p:guide pos="2978"/>
        <p:guide orient="horz" pos="1207"/>
        <p:guide pos="7218"/>
        <p:guide orient="horz" pos="3566"/>
        <p:guide orient="horz" pos="1684"/>
        <p:guide orient="horz" pos="3861"/>
        <p:guide orient="horz" pos="4320"/>
        <p:guide pos="4611"/>
        <p:guide pos="5019"/>
        <p:guide pos="5405"/>
        <p:guide pos="5813"/>
        <p:guide pos="6199"/>
        <p:guide pos="6584"/>
        <p:guide orient="horz" pos="3395"/>
        <p:guide orient="horz" pos="3022"/>
        <p:guide pos="4180"/>
        <p:guide pos="7392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73636897345603E-2"/>
          <c:y val="0.10909872293720446"/>
          <c:w val="0.94475237536114132"/>
          <c:h val="0.5808992743025205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</c:v>
                </c:pt>
                <c:pt idx="1">
                  <c:v>2025 г</c:v>
                </c:pt>
                <c:pt idx="2">
                  <c:v>2026 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441.4</c:v>
                </c:pt>
                <c:pt idx="1">
                  <c:v>441.4</c:v>
                </c:pt>
                <c:pt idx="2">
                  <c:v>441.4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22-4222-BB3E-4D0EE5EFB3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5112556654026679E-3"/>
                  <c:y val="-0.115219230311449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AB0-47CD-B93C-3DC99A2C465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</c:v>
                </c:pt>
                <c:pt idx="1">
                  <c:v>2025 г</c:v>
                </c:pt>
                <c:pt idx="2">
                  <c:v>2026 г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350</c:v>
                </c:pt>
                <c:pt idx="2">
                  <c:v>601.70000000000005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B0-47CD-B93C-3DC99A2C465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555104"/>
        <c:axId val="11542624"/>
      </c:barChart>
      <c:catAx>
        <c:axId val="1155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42624"/>
        <c:crosses val="autoZero"/>
        <c:auto val="1"/>
        <c:lblAlgn val="ctr"/>
        <c:lblOffset val="100"/>
        <c:noMultiLvlLbl val="0"/>
      </c:catAx>
      <c:valAx>
        <c:axId val="11542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55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623812319429349E-2"/>
          <c:y val="0"/>
          <c:w val="0.94475237536114132"/>
          <c:h val="0.715799943188157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2245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</c:v>
                </c:pt>
                <c:pt idx="1">
                  <c:v>2025 г</c:v>
                </c:pt>
                <c:pt idx="2">
                  <c:v>2026 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467</c:v>
                </c:pt>
                <c:pt idx="1">
                  <c:v>467</c:v>
                </c:pt>
                <c:pt idx="2">
                  <c:v>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79-46E4-BE7F-9DCB6D0B5D8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</c:v>
                </c:pt>
                <c:pt idx="1">
                  <c:v>2025 г</c:v>
                </c:pt>
                <c:pt idx="2">
                  <c:v>2026 г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864.6</c:v>
                </c:pt>
                <c:pt idx="2" formatCode="_(* #,##0.00_);_(* \(#,##0.00\);_(* &quot;-&quot;??_);_(@_)">
                  <c:v>1611.2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24-43BD-A323-DBE27E040E7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555104"/>
        <c:axId val="11542624"/>
      </c:barChart>
      <c:catAx>
        <c:axId val="1155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42624"/>
        <c:crosses val="autoZero"/>
        <c:auto val="1"/>
        <c:lblAlgn val="ctr"/>
        <c:lblOffset val="100"/>
        <c:noMultiLvlLbl val="0"/>
      </c:catAx>
      <c:valAx>
        <c:axId val="11542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55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49E-45A6-A91F-A50FF3E047C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9E-45A6-A91F-A50FF3E047C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9E-45A6-A91F-A50FF3E047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</c:v>
                </c:pt>
                <c:pt idx="1">
                  <c:v>2025 г</c:v>
                </c:pt>
                <c:pt idx="2">
                  <c:v>2026 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2.5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CF-4334-B61F-8092C63CB4B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5112556654026679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62-4D0D-8D65-8AE4C6C6E036}"/>
                </c:ext>
              </c:extLst>
            </c:dLbl>
            <c:dLbl>
              <c:idx val="2"/>
              <c:layout>
                <c:manualLayout>
                  <c:x val="-2.5112556654026679E-3"/>
                  <c:y val="-1.4593205771095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62-4D0D-8D65-8AE4C6C6E0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</c:v>
                </c:pt>
                <c:pt idx="1">
                  <c:v>2025 г</c:v>
                </c:pt>
                <c:pt idx="2">
                  <c:v>2026 г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4.2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62-4D0D-8D65-8AE4C6C6E03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555104"/>
        <c:axId val="11542624"/>
      </c:barChart>
      <c:catAx>
        <c:axId val="1155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42624"/>
        <c:crosses val="autoZero"/>
        <c:auto val="1"/>
        <c:lblAlgn val="ctr"/>
        <c:lblOffset val="100"/>
        <c:noMultiLvlLbl val="0"/>
      </c:catAx>
      <c:valAx>
        <c:axId val="11542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55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2245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</c:v>
                </c:pt>
                <c:pt idx="1">
                  <c:v>2025 г</c:v>
                </c:pt>
                <c:pt idx="2">
                  <c:v>2026 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475</c:v>
                </c:pt>
                <c:pt idx="1">
                  <c:v>884.6</c:v>
                </c:pt>
                <c:pt idx="2">
                  <c:v>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D0-43A6-9FB5-9B7AF5BA61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5112556654026679E-3"/>
                  <c:y val="-6.94809173669467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DF-49EA-81AF-E16C3F7F01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</c:v>
                </c:pt>
                <c:pt idx="1">
                  <c:v>2025 г</c:v>
                </c:pt>
                <c:pt idx="2">
                  <c:v>2026 г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40.4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DF-49EA-81AF-E16C3F7F013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555104"/>
        <c:axId val="11542624"/>
      </c:barChart>
      <c:catAx>
        <c:axId val="1155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42624"/>
        <c:crosses val="autoZero"/>
        <c:auto val="1"/>
        <c:lblAlgn val="ctr"/>
        <c:lblOffset val="100"/>
        <c:noMultiLvlLbl val="0"/>
      </c:catAx>
      <c:valAx>
        <c:axId val="11542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55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623812319429349E-2"/>
          <c:y val="0"/>
          <c:w val="0.94475237536114132"/>
          <c:h val="0.616465272766550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2245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</c:v>
                </c:pt>
                <c:pt idx="1">
                  <c:v>2025 г</c:v>
                </c:pt>
                <c:pt idx="2">
                  <c:v>2026 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5.3</c:v>
                </c:pt>
                <c:pt idx="1">
                  <c:v>5.3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C4-4842-9F9F-22B706388E7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</c:v>
                </c:pt>
                <c:pt idx="1">
                  <c:v>2025 г</c:v>
                </c:pt>
                <c:pt idx="2">
                  <c:v>2026 г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19.3</c:v>
                </c:pt>
                <c:pt idx="2">
                  <c:v>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27-4D72-AC00-0DA02FA8293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555104"/>
        <c:axId val="11542624"/>
      </c:barChart>
      <c:catAx>
        <c:axId val="1155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42624"/>
        <c:crosses val="autoZero"/>
        <c:auto val="1"/>
        <c:lblAlgn val="ctr"/>
        <c:lblOffset val="100"/>
        <c:noMultiLvlLbl val="0"/>
      </c:catAx>
      <c:valAx>
        <c:axId val="11542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55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2245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</c:v>
                </c:pt>
                <c:pt idx="1">
                  <c:v>2025 г</c:v>
                </c:pt>
                <c:pt idx="2">
                  <c:v>2026 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1.3</c:v>
                </c:pt>
                <c:pt idx="1">
                  <c:v>1.9</c:v>
                </c:pt>
                <c:pt idx="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F3-465C-A9CB-7ABC8627611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555104"/>
        <c:axId val="11542624"/>
      </c:barChart>
      <c:catAx>
        <c:axId val="1155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42624"/>
        <c:crosses val="autoZero"/>
        <c:auto val="1"/>
        <c:lblAlgn val="ctr"/>
        <c:lblOffset val="100"/>
        <c:noMultiLvlLbl val="0"/>
      </c:catAx>
      <c:valAx>
        <c:axId val="11542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55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73470423695876E-2"/>
          <c:y val="0.19689678267556371"/>
          <c:w val="0.94605305915260829"/>
          <c:h val="0.3924850544489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2477632356219492E-17"/>
                  <c:y val="-1.31264521783709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53-4C86-9998-ABC995A8D80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53-4C86-9998-ABC995A8D80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53-4C86-9998-ABC995A8D8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2245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</c:v>
                </c:pt>
                <c:pt idx="1">
                  <c:v>2025 г</c:v>
                </c:pt>
                <c:pt idx="2">
                  <c:v>2026 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4.8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3-4D2D-A372-8A27351C75D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4.9042673497628865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CF-453D-8A24-40140F44A0C1}"/>
                </c:ext>
              </c:extLst>
            </c:dLbl>
            <c:dLbl>
              <c:idx val="2"/>
              <c:layout>
                <c:manualLayout>
                  <c:x val="-7.3564010246443294E-3"/>
                  <c:y val="1.31264521783709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CF-453D-8A24-40140F44A0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</c:v>
                </c:pt>
                <c:pt idx="1">
                  <c:v>2025 г</c:v>
                </c:pt>
                <c:pt idx="2">
                  <c:v>2026 г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13.1</c:v>
                </c:pt>
                <c:pt idx="2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CF-453D-8A24-40140F44A0C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555104"/>
        <c:axId val="11542624"/>
      </c:barChart>
      <c:catAx>
        <c:axId val="1155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42624"/>
        <c:crosses val="autoZero"/>
        <c:auto val="1"/>
        <c:lblAlgn val="ctr"/>
        <c:lblOffset val="100"/>
        <c:noMultiLvlLbl val="0"/>
      </c:catAx>
      <c:valAx>
        <c:axId val="11542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55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2389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DD5A8-288B-4E49-8B0F-ECDA9D344ECD}" type="datetimeFigureOut">
              <a:rPr lang="ru-RU" smtClean="0"/>
              <a:t>07.10.2024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1239838"/>
            <a:ext cx="5953125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2626" y="4773614"/>
            <a:ext cx="5454650" cy="39052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1814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2389" y="9421814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97902-A0DE-4D8D-BC73-67484B4CCF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650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97902-A0DE-4D8D-BC73-67484B4CCFA1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366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897902-A0DE-4D8D-BC73-67484B4CCFA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082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897902-A0DE-4D8D-BC73-67484B4CCFA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919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97902-A0DE-4D8D-BC73-67484B4CCFA1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413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97902-A0DE-4D8D-BC73-67484B4CCFA1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851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97902-A0DE-4D8D-BC73-67484B4CCFA1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5373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97902-A0DE-4D8D-BC73-67484B4CCFA1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35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97902-A0DE-4D8D-BC73-67484B4CCFA1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790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97902-A0DE-4D8D-BC73-67484B4CCFA1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720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897902-A0DE-4D8D-BC73-67484B4CCFA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674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97902-A0DE-4D8D-BC73-67484B4CCFA1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048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897902-A0DE-4D8D-BC73-67484B4CCFA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187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19027127-FA8F-79F2-C30A-383E81EBEDA8}"/>
              </a:ext>
            </a:extLst>
          </p:cNvPr>
          <p:cNvGrpSpPr/>
          <p:nvPr userDrawn="1"/>
        </p:nvGrpSpPr>
        <p:grpSpPr>
          <a:xfrm>
            <a:off x="-2622019" y="-5617673"/>
            <a:ext cx="23417250" cy="23733202"/>
            <a:chOff x="6229604" y="1955836"/>
            <a:chExt cx="1397164" cy="1416015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D5BBE113-0A6E-9404-A384-248620A8A075}"/>
                </a:ext>
              </a:extLst>
            </p:cNvPr>
            <p:cNvSpPr/>
            <p:nvPr userDrawn="1"/>
          </p:nvSpPr>
          <p:spPr>
            <a:xfrm>
              <a:off x="6334125" y="2610602"/>
              <a:ext cx="690563" cy="761249"/>
            </a:xfrm>
            <a:custGeom>
              <a:avLst/>
              <a:gdLst>
                <a:gd name="connsiteX0" fmla="*/ 0 w 676275"/>
                <a:gd name="connsiteY0" fmla="*/ 0 h 752475"/>
                <a:gd name="connsiteX1" fmla="*/ 433387 w 676275"/>
                <a:gd name="connsiteY1" fmla="*/ 752475 h 752475"/>
                <a:gd name="connsiteX2" fmla="*/ 571500 w 676275"/>
                <a:gd name="connsiteY2" fmla="*/ 752475 h 752475"/>
                <a:gd name="connsiteX3" fmla="*/ 676275 w 676275"/>
                <a:gd name="connsiteY3" fmla="*/ 571500 h 752475"/>
                <a:gd name="connsiteX4" fmla="*/ 366712 w 676275"/>
                <a:gd name="connsiteY4" fmla="*/ 35719 h 752475"/>
                <a:gd name="connsiteX5" fmla="*/ 0 w 676275"/>
                <a:gd name="connsiteY5" fmla="*/ 0 h 752475"/>
                <a:gd name="connsiteX0" fmla="*/ 0 w 676275"/>
                <a:gd name="connsiteY0" fmla="*/ 0 h 754857"/>
                <a:gd name="connsiteX1" fmla="*/ 433387 w 676275"/>
                <a:gd name="connsiteY1" fmla="*/ 754857 h 754857"/>
                <a:gd name="connsiteX2" fmla="*/ 571500 w 676275"/>
                <a:gd name="connsiteY2" fmla="*/ 752475 h 754857"/>
                <a:gd name="connsiteX3" fmla="*/ 676275 w 676275"/>
                <a:gd name="connsiteY3" fmla="*/ 571500 h 754857"/>
                <a:gd name="connsiteX4" fmla="*/ 366712 w 676275"/>
                <a:gd name="connsiteY4" fmla="*/ 35719 h 754857"/>
                <a:gd name="connsiteX5" fmla="*/ 0 w 676275"/>
                <a:gd name="connsiteY5" fmla="*/ 0 h 754857"/>
                <a:gd name="connsiteX0" fmla="*/ 0 w 676275"/>
                <a:gd name="connsiteY0" fmla="*/ 0 h 759619"/>
                <a:gd name="connsiteX1" fmla="*/ 433387 w 676275"/>
                <a:gd name="connsiteY1" fmla="*/ 754857 h 759619"/>
                <a:gd name="connsiteX2" fmla="*/ 576263 w 676275"/>
                <a:gd name="connsiteY2" fmla="*/ 759619 h 759619"/>
                <a:gd name="connsiteX3" fmla="*/ 676275 w 676275"/>
                <a:gd name="connsiteY3" fmla="*/ 571500 h 759619"/>
                <a:gd name="connsiteX4" fmla="*/ 366712 w 676275"/>
                <a:gd name="connsiteY4" fmla="*/ 35719 h 759619"/>
                <a:gd name="connsiteX5" fmla="*/ 0 w 676275"/>
                <a:gd name="connsiteY5" fmla="*/ 0 h 759619"/>
                <a:gd name="connsiteX0" fmla="*/ 0 w 676275"/>
                <a:gd name="connsiteY0" fmla="*/ 0 h 759620"/>
                <a:gd name="connsiteX1" fmla="*/ 433387 w 676275"/>
                <a:gd name="connsiteY1" fmla="*/ 759620 h 759620"/>
                <a:gd name="connsiteX2" fmla="*/ 576263 w 676275"/>
                <a:gd name="connsiteY2" fmla="*/ 759619 h 759620"/>
                <a:gd name="connsiteX3" fmla="*/ 676275 w 676275"/>
                <a:gd name="connsiteY3" fmla="*/ 571500 h 759620"/>
                <a:gd name="connsiteX4" fmla="*/ 366712 w 676275"/>
                <a:gd name="connsiteY4" fmla="*/ 35719 h 759620"/>
                <a:gd name="connsiteX5" fmla="*/ 0 w 676275"/>
                <a:gd name="connsiteY5" fmla="*/ 0 h 759620"/>
                <a:gd name="connsiteX0" fmla="*/ 0 w 678656"/>
                <a:gd name="connsiteY0" fmla="*/ 0 h 759620"/>
                <a:gd name="connsiteX1" fmla="*/ 433387 w 678656"/>
                <a:gd name="connsiteY1" fmla="*/ 759620 h 759620"/>
                <a:gd name="connsiteX2" fmla="*/ 576263 w 678656"/>
                <a:gd name="connsiteY2" fmla="*/ 759619 h 759620"/>
                <a:gd name="connsiteX3" fmla="*/ 678656 w 678656"/>
                <a:gd name="connsiteY3" fmla="*/ 571500 h 759620"/>
                <a:gd name="connsiteX4" fmla="*/ 366712 w 678656"/>
                <a:gd name="connsiteY4" fmla="*/ 35719 h 759620"/>
                <a:gd name="connsiteX5" fmla="*/ 0 w 678656"/>
                <a:gd name="connsiteY5" fmla="*/ 0 h 759620"/>
                <a:gd name="connsiteX0" fmla="*/ 0 w 685800"/>
                <a:gd name="connsiteY0" fmla="*/ 0 h 759620"/>
                <a:gd name="connsiteX1" fmla="*/ 433387 w 685800"/>
                <a:gd name="connsiteY1" fmla="*/ 759620 h 759620"/>
                <a:gd name="connsiteX2" fmla="*/ 576263 w 685800"/>
                <a:gd name="connsiteY2" fmla="*/ 759619 h 759620"/>
                <a:gd name="connsiteX3" fmla="*/ 685800 w 685800"/>
                <a:gd name="connsiteY3" fmla="*/ 571500 h 759620"/>
                <a:gd name="connsiteX4" fmla="*/ 366712 w 685800"/>
                <a:gd name="connsiteY4" fmla="*/ 35719 h 759620"/>
                <a:gd name="connsiteX5" fmla="*/ 0 w 685800"/>
                <a:gd name="connsiteY5" fmla="*/ 0 h 759620"/>
                <a:gd name="connsiteX0" fmla="*/ 0 w 685800"/>
                <a:gd name="connsiteY0" fmla="*/ 0 h 752476"/>
                <a:gd name="connsiteX1" fmla="*/ 433387 w 685800"/>
                <a:gd name="connsiteY1" fmla="*/ 752476 h 752476"/>
                <a:gd name="connsiteX2" fmla="*/ 576263 w 685800"/>
                <a:gd name="connsiteY2" fmla="*/ 752475 h 752476"/>
                <a:gd name="connsiteX3" fmla="*/ 685800 w 685800"/>
                <a:gd name="connsiteY3" fmla="*/ 564356 h 752476"/>
                <a:gd name="connsiteX4" fmla="*/ 366712 w 685800"/>
                <a:gd name="connsiteY4" fmla="*/ 28575 h 752476"/>
                <a:gd name="connsiteX5" fmla="*/ 0 w 685800"/>
                <a:gd name="connsiteY5" fmla="*/ 0 h 752476"/>
                <a:gd name="connsiteX0" fmla="*/ 0 w 685800"/>
                <a:gd name="connsiteY0" fmla="*/ 3735 h 756211"/>
                <a:gd name="connsiteX1" fmla="*/ 433387 w 685800"/>
                <a:gd name="connsiteY1" fmla="*/ 756211 h 756211"/>
                <a:gd name="connsiteX2" fmla="*/ 576263 w 685800"/>
                <a:gd name="connsiteY2" fmla="*/ 756210 h 756211"/>
                <a:gd name="connsiteX3" fmla="*/ 685800 w 685800"/>
                <a:gd name="connsiteY3" fmla="*/ 568091 h 756211"/>
                <a:gd name="connsiteX4" fmla="*/ 366712 w 685800"/>
                <a:gd name="connsiteY4" fmla="*/ 32310 h 756211"/>
                <a:gd name="connsiteX5" fmla="*/ 0 w 685800"/>
                <a:gd name="connsiteY5" fmla="*/ 3735 h 756211"/>
                <a:gd name="connsiteX0" fmla="*/ 0 w 685800"/>
                <a:gd name="connsiteY0" fmla="*/ 3735 h 756211"/>
                <a:gd name="connsiteX1" fmla="*/ 433387 w 685800"/>
                <a:gd name="connsiteY1" fmla="*/ 756211 h 756211"/>
                <a:gd name="connsiteX2" fmla="*/ 576263 w 685800"/>
                <a:gd name="connsiteY2" fmla="*/ 756210 h 756211"/>
                <a:gd name="connsiteX3" fmla="*/ 685800 w 685800"/>
                <a:gd name="connsiteY3" fmla="*/ 568091 h 756211"/>
                <a:gd name="connsiteX4" fmla="*/ 366712 w 685800"/>
                <a:gd name="connsiteY4" fmla="*/ 32310 h 756211"/>
                <a:gd name="connsiteX5" fmla="*/ 0 w 685800"/>
                <a:gd name="connsiteY5" fmla="*/ 3735 h 756211"/>
                <a:gd name="connsiteX0" fmla="*/ 0 w 685800"/>
                <a:gd name="connsiteY0" fmla="*/ 9611 h 762087"/>
                <a:gd name="connsiteX1" fmla="*/ 433387 w 685800"/>
                <a:gd name="connsiteY1" fmla="*/ 762087 h 762087"/>
                <a:gd name="connsiteX2" fmla="*/ 576263 w 685800"/>
                <a:gd name="connsiteY2" fmla="*/ 762086 h 762087"/>
                <a:gd name="connsiteX3" fmla="*/ 685800 w 685800"/>
                <a:gd name="connsiteY3" fmla="*/ 573967 h 762087"/>
                <a:gd name="connsiteX4" fmla="*/ 361949 w 685800"/>
                <a:gd name="connsiteY4" fmla="*/ 28661 h 762087"/>
                <a:gd name="connsiteX5" fmla="*/ 0 w 685800"/>
                <a:gd name="connsiteY5" fmla="*/ 9611 h 762087"/>
                <a:gd name="connsiteX0" fmla="*/ 0 w 690563"/>
                <a:gd name="connsiteY0" fmla="*/ 5116 h 764736"/>
                <a:gd name="connsiteX1" fmla="*/ 438150 w 690563"/>
                <a:gd name="connsiteY1" fmla="*/ 764736 h 764736"/>
                <a:gd name="connsiteX2" fmla="*/ 581026 w 690563"/>
                <a:gd name="connsiteY2" fmla="*/ 764735 h 764736"/>
                <a:gd name="connsiteX3" fmla="*/ 690563 w 690563"/>
                <a:gd name="connsiteY3" fmla="*/ 576616 h 764736"/>
                <a:gd name="connsiteX4" fmla="*/ 366712 w 690563"/>
                <a:gd name="connsiteY4" fmla="*/ 31310 h 764736"/>
                <a:gd name="connsiteX5" fmla="*/ 0 w 690563"/>
                <a:gd name="connsiteY5" fmla="*/ 5116 h 764736"/>
                <a:gd name="connsiteX0" fmla="*/ 0 w 690563"/>
                <a:gd name="connsiteY0" fmla="*/ 9235 h 768855"/>
                <a:gd name="connsiteX1" fmla="*/ 438150 w 690563"/>
                <a:gd name="connsiteY1" fmla="*/ 768855 h 768855"/>
                <a:gd name="connsiteX2" fmla="*/ 581026 w 690563"/>
                <a:gd name="connsiteY2" fmla="*/ 768854 h 768855"/>
                <a:gd name="connsiteX3" fmla="*/ 690563 w 690563"/>
                <a:gd name="connsiteY3" fmla="*/ 580735 h 768855"/>
                <a:gd name="connsiteX4" fmla="*/ 366712 w 690563"/>
                <a:gd name="connsiteY4" fmla="*/ 35429 h 768855"/>
                <a:gd name="connsiteX5" fmla="*/ 0 w 690563"/>
                <a:gd name="connsiteY5" fmla="*/ 9235 h 768855"/>
                <a:gd name="connsiteX0" fmla="*/ 0 w 690563"/>
                <a:gd name="connsiteY0" fmla="*/ 4952 h 764572"/>
                <a:gd name="connsiteX1" fmla="*/ 438150 w 690563"/>
                <a:gd name="connsiteY1" fmla="*/ 764572 h 764572"/>
                <a:gd name="connsiteX2" fmla="*/ 581026 w 690563"/>
                <a:gd name="connsiteY2" fmla="*/ 764571 h 764572"/>
                <a:gd name="connsiteX3" fmla="*/ 690563 w 690563"/>
                <a:gd name="connsiteY3" fmla="*/ 576452 h 764572"/>
                <a:gd name="connsiteX4" fmla="*/ 366712 w 690563"/>
                <a:gd name="connsiteY4" fmla="*/ 31146 h 764572"/>
                <a:gd name="connsiteX5" fmla="*/ 0 w 690563"/>
                <a:gd name="connsiteY5" fmla="*/ 4952 h 764572"/>
                <a:gd name="connsiteX0" fmla="*/ 0 w 690563"/>
                <a:gd name="connsiteY0" fmla="*/ 4952 h 764572"/>
                <a:gd name="connsiteX1" fmla="*/ 438150 w 690563"/>
                <a:gd name="connsiteY1" fmla="*/ 764572 h 764572"/>
                <a:gd name="connsiteX2" fmla="*/ 581026 w 690563"/>
                <a:gd name="connsiteY2" fmla="*/ 764571 h 764572"/>
                <a:gd name="connsiteX3" fmla="*/ 690563 w 690563"/>
                <a:gd name="connsiteY3" fmla="*/ 576452 h 764572"/>
                <a:gd name="connsiteX4" fmla="*/ 366712 w 690563"/>
                <a:gd name="connsiteY4" fmla="*/ 31146 h 764572"/>
                <a:gd name="connsiteX5" fmla="*/ 0 w 690563"/>
                <a:gd name="connsiteY5" fmla="*/ 4952 h 764572"/>
                <a:gd name="connsiteX0" fmla="*/ 0 w 690563"/>
                <a:gd name="connsiteY0" fmla="*/ 4011 h 763631"/>
                <a:gd name="connsiteX1" fmla="*/ 438150 w 690563"/>
                <a:gd name="connsiteY1" fmla="*/ 763631 h 763631"/>
                <a:gd name="connsiteX2" fmla="*/ 581026 w 690563"/>
                <a:gd name="connsiteY2" fmla="*/ 763630 h 763631"/>
                <a:gd name="connsiteX3" fmla="*/ 690563 w 690563"/>
                <a:gd name="connsiteY3" fmla="*/ 575511 h 763631"/>
                <a:gd name="connsiteX4" fmla="*/ 371474 w 690563"/>
                <a:gd name="connsiteY4" fmla="*/ 32586 h 763631"/>
                <a:gd name="connsiteX5" fmla="*/ 0 w 690563"/>
                <a:gd name="connsiteY5" fmla="*/ 4011 h 763631"/>
                <a:gd name="connsiteX0" fmla="*/ 0 w 690563"/>
                <a:gd name="connsiteY0" fmla="*/ 1629 h 761249"/>
                <a:gd name="connsiteX1" fmla="*/ 438150 w 690563"/>
                <a:gd name="connsiteY1" fmla="*/ 761249 h 761249"/>
                <a:gd name="connsiteX2" fmla="*/ 581026 w 690563"/>
                <a:gd name="connsiteY2" fmla="*/ 761248 h 761249"/>
                <a:gd name="connsiteX3" fmla="*/ 690563 w 690563"/>
                <a:gd name="connsiteY3" fmla="*/ 573129 h 761249"/>
                <a:gd name="connsiteX4" fmla="*/ 371474 w 690563"/>
                <a:gd name="connsiteY4" fmla="*/ 30204 h 761249"/>
                <a:gd name="connsiteX5" fmla="*/ 0 w 690563"/>
                <a:gd name="connsiteY5" fmla="*/ 1629 h 761249"/>
                <a:gd name="connsiteX0" fmla="*/ 0 w 690563"/>
                <a:gd name="connsiteY0" fmla="*/ 1629 h 761249"/>
                <a:gd name="connsiteX1" fmla="*/ 438150 w 690563"/>
                <a:gd name="connsiteY1" fmla="*/ 761249 h 761249"/>
                <a:gd name="connsiteX2" fmla="*/ 581026 w 690563"/>
                <a:gd name="connsiteY2" fmla="*/ 761248 h 761249"/>
                <a:gd name="connsiteX3" fmla="*/ 690563 w 690563"/>
                <a:gd name="connsiteY3" fmla="*/ 573129 h 761249"/>
                <a:gd name="connsiteX4" fmla="*/ 371474 w 690563"/>
                <a:gd name="connsiteY4" fmla="*/ 30204 h 761249"/>
                <a:gd name="connsiteX5" fmla="*/ 0 w 690563"/>
                <a:gd name="connsiteY5" fmla="*/ 1629 h 76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0563" h="761249">
                  <a:moveTo>
                    <a:pt x="0" y="1629"/>
                  </a:moveTo>
                  <a:lnTo>
                    <a:pt x="438150" y="761249"/>
                  </a:lnTo>
                  <a:lnTo>
                    <a:pt x="581026" y="761248"/>
                  </a:lnTo>
                  <a:lnTo>
                    <a:pt x="690563" y="573129"/>
                  </a:lnTo>
                  <a:cubicBezTo>
                    <a:pt x="584200" y="394535"/>
                    <a:pt x="418305" y="99261"/>
                    <a:pt x="371474" y="30204"/>
                  </a:cubicBezTo>
                  <a:cubicBezTo>
                    <a:pt x="325437" y="-5515"/>
                    <a:pt x="286544" y="-752"/>
                    <a:pt x="0" y="1629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rgbClr val="11305F"/>
                </a:gs>
                <a:gs pos="88000">
                  <a:srgbClr val="042657"/>
                </a:gs>
                <a:gs pos="60000">
                  <a:srgbClr val="25416B"/>
                </a:gs>
                <a:gs pos="45000">
                  <a:srgbClr val="425A7D"/>
                </a:gs>
                <a:gs pos="30000">
                  <a:srgbClr val="687A93"/>
                </a:gs>
                <a:gs pos="15000">
                  <a:srgbClr val="95A0AE"/>
                </a:gs>
                <a:gs pos="0">
                  <a:srgbClr val="B8BDC3"/>
                </a:gs>
                <a:gs pos="100000">
                  <a:srgbClr val="002255"/>
                </a:gs>
              </a:gsLst>
              <a:lin ang="18900000" scaled="1"/>
              <a:tileRect/>
            </a:gradFill>
            <a:ln w="222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A8B239D1-CFAF-ACD6-C8F7-2A27368EE06D}"/>
                </a:ext>
              </a:extLst>
            </p:cNvPr>
            <p:cNvSpPr/>
            <p:nvPr userDrawn="1"/>
          </p:nvSpPr>
          <p:spPr>
            <a:xfrm rot="7197110">
              <a:off x="6265857" y="1919583"/>
              <a:ext cx="690563" cy="763070"/>
            </a:xfrm>
            <a:custGeom>
              <a:avLst/>
              <a:gdLst>
                <a:gd name="connsiteX0" fmla="*/ 0 w 676275"/>
                <a:gd name="connsiteY0" fmla="*/ 0 h 752475"/>
                <a:gd name="connsiteX1" fmla="*/ 433387 w 676275"/>
                <a:gd name="connsiteY1" fmla="*/ 752475 h 752475"/>
                <a:gd name="connsiteX2" fmla="*/ 571500 w 676275"/>
                <a:gd name="connsiteY2" fmla="*/ 752475 h 752475"/>
                <a:gd name="connsiteX3" fmla="*/ 676275 w 676275"/>
                <a:gd name="connsiteY3" fmla="*/ 571500 h 752475"/>
                <a:gd name="connsiteX4" fmla="*/ 366712 w 676275"/>
                <a:gd name="connsiteY4" fmla="*/ 35719 h 752475"/>
                <a:gd name="connsiteX5" fmla="*/ 0 w 676275"/>
                <a:gd name="connsiteY5" fmla="*/ 0 h 752475"/>
                <a:gd name="connsiteX0" fmla="*/ 0 w 676275"/>
                <a:gd name="connsiteY0" fmla="*/ 0 h 754857"/>
                <a:gd name="connsiteX1" fmla="*/ 433387 w 676275"/>
                <a:gd name="connsiteY1" fmla="*/ 754857 h 754857"/>
                <a:gd name="connsiteX2" fmla="*/ 571500 w 676275"/>
                <a:gd name="connsiteY2" fmla="*/ 752475 h 754857"/>
                <a:gd name="connsiteX3" fmla="*/ 676275 w 676275"/>
                <a:gd name="connsiteY3" fmla="*/ 571500 h 754857"/>
                <a:gd name="connsiteX4" fmla="*/ 366712 w 676275"/>
                <a:gd name="connsiteY4" fmla="*/ 35719 h 754857"/>
                <a:gd name="connsiteX5" fmla="*/ 0 w 676275"/>
                <a:gd name="connsiteY5" fmla="*/ 0 h 754857"/>
                <a:gd name="connsiteX0" fmla="*/ 0 w 676275"/>
                <a:gd name="connsiteY0" fmla="*/ 0 h 759619"/>
                <a:gd name="connsiteX1" fmla="*/ 433387 w 676275"/>
                <a:gd name="connsiteY1" fmla="*/ 754857 h 759619"/>
                <a:gd name="connsiteX2" fmla="*/ 576263 w 676275"/>
                <a:gd name="connsiteY2" fmla="*/ 759619 h 759619"/>
                <a:gd name="connsiteX3" fmla="*/ 676275 w 676275"/>
                <a:gd name="connsiteY3" fmla="*/ 571500 h 759619"/>
                <a:gd name="connsiteX4" fmla="*/ 366712 w 676275"/>
                <a:gd name="connsiteY4" fmla="*/ 35719 h 759619"/>
                <a:gd name="connsiteX5" fmla="*/ 0 w 676275"/>
                <a:gd name="connsiteY5" fmla="*/ 0 h 759619"/>
                <a:gd name="connsiteX0" fmla="*/ 0 w 676275"/>
                <a:gd name="connsiteY0" fmla="*/ 0 h 759620"/>
                <a:gd name="connsiteX1" fmla="*/ 433387 w 676275"/>
                <a:gd name="connsiteY1" fmla="*/ 759620 h 759620"/>
                <a:gd name="connsiteX2" fmla="*/ 576263 w 676275"/>
                <a:gd name="connsiteY2" fmla="*/ 759619 h 759620"/>
                <a:gd name="connsiteX3" fmla="*/ 676275 w 676275"/>
                <a:gd name="connsiteY3" fmla="*/ 571500 h 759620"/>
                <a:gd name="connsiteX4" fmla="*/ 366712 w 676275"/>
                <a:gd name="connsiteY4" fmla="*/ 35719 h 759620"/>
                <a:gd name="connsiteX5" fmla="*/ 0 w 676275"/>
                <a:gd name="connsiteY5" fmla="*/ 0 h 759620"/>
                <a:gd name="connsiteX0" fmla="*/ 0 w 678656"/>
                <a:gd name="connsiteY0" fmla="*/ 0 h 759620"/>
                <a:gd name="connsiteX1" fmla="*/ 433387 w 678656"/>
                <a:gd name="connsiteY1" fmla="*/ 759620 h 759620"/>
                <a:gd name="connsiteX2" fmla="*/ 576263 w 678656"/>
                <a:gd name="connsiteY2" fmla="*/ 759619 h 759620"/>
                <a:gd name="connsiteX3" fmla="*/ 678656 w 678656"/>
                <a:gd name="connsiteY3" fmla="*/ 571500 h 759620"/>
                <a:gd name="connsiteX4" fmla="*/ 366712 w 678656"/>
                <a:gd name="connsiteY4" fmla="*/ 35719 h 759620"/>
                <a:gd name="connsiteX5" fmla="*/ 0 w 678656"/>
                <a:gd name="connsiteY5" fmla="*/ 0 h 759620"/>
                <a:gd name="connsiteX0" fmla="*/ 0 w 685800"/>
                <a:gd name="connsiteY0" fmla="*/ 0 h 759620"/>
                <a:gd name="connsiteX1" fmla="*/ 433387 w 685800"/>
                <a:gd name="connsiteY1" fmla="*/ 759620 h 759620"/>
                <a:gd name="connsiteX2" fmla="*/ 576263 w 685800"/>
                <a:gd name="connsiteY2" fmla="*/ 759619 h 759620"/>
                <a:gd name="connsiteX3" fmla="*/ 685800 w 685800"/>
                <a:gd name="connsiteY3" fmla="*/ 571500 h 759620"/>
                <a:gd name="connsiteX4" fmla="*/ 366712 w 685800"/>
                <a:gd name="connsiteY4" fmla="*/ 35719 h 759620"/>
                <a:gd name="connsiteX5" fmla="*/ 0 w 685800"/>
                <a:gd name="connsiteY5" fmla="*/ 0 h 759620"/>
                <a:gd name="connsiteX0" fmla="*/ 0 w 685800"/>
                <a:gd name="connsiteY0" fmla="*/ 0 h 752476"/>
                <a:gd name="connsiteX1" fmla="*/ 433387 w 685800"/>
                <a:gd name="connsiteY1" fmla="*/ 752476 h 752476"/>
                <a:gd name="connsiteX2" fmla="*/ 576263 w 685800"/>
                <a:gd name="connsiteY2" fmla="*/ 752475 h 752476"/>
                <a:gd name="connsiteX3" fmla="*/ 685800 w 685800"/>
                <a:gd name="connsiteY3" fmla="*/ 564356 h 752476"/>
                <a:gd name="connsiteX4" fmla="*/ 366712 w 685800"/>
                <a:gd name="connsiteY4" fmla="*/ 28575 h 752476"/>
                <a:gd name="connsiteX5" fmla="*/ 0 w 685800"/>
                <a:gd name="connsiteY5" fmla="*/ 0 h 752476"/>
                <a:gd name="connsiteX0" fmla="*/ 0 w 685800"/>
                <a:gd name="connsiteY0" fmla="*/ 3735 h 756211"/>
                <a:gd name="connsiteX1" fmla="*/ 433387 w 685800"/>
                <a:gd name="connsiteY1" fmla="*/ 756211 h 756211"/>
                <a:gd name="connsiteX2" fmla="*/ 576263 w 685800"/>
                <a:gd name="connsiteY2" fmla="*/ 756210 h 756211"/>
                <a:gd name="connsiteX3" fmla="*/ 685800 w 685800"/>
                <a:gd name="connsiteY3" fmla="*/ 568091 h 756211"/>
                <a:gd name="connsiteX4" fmla="*/ 366712 w 685800"/>
                <a:gd name="connsiteY4" fmla="*/ 32310 h 756211"/>
                <a:gd name="connsiteX5" fmla="*/ 0 w 685800"/>
                <a:gd name="connsiteY5" fmla="*/ 3735 h 756211"/>
                <a:gd name="connsiteX0" fmla="*/ 0 w 685800"/>
                <a:gd name="connsiteY0" fmla="*/ 3735 h 756211"/>
                <a:gd name="connsiteX1" fmla="*/ 433387 w 685800"/>
                <a:gd name="connsiteY1" fmla="*/ 756211 h 756211"/>
                <a:gd name="connsiteX2" fmla="*/ 576263 w 685800"/>
                <a:gd name="connsiteY2" fmla="*/ 756210 h 756211"/>
                <a:gd name="connsiteX3" fmla="*/ 685800 w 685800"/>
                <a:gd name="connsiteY3" fmla="*/ 568091 h 756211"/>
                <a:gd name="connsiteX4" fmla="*/ 366712 w 685800"/>
                <a:gd name="connsiteY4" fmla="*/ 32310 h 756211"/>
                <a:gd name="connsiteX5" fmla="*/ 0 w 685800"/>
                <a:gd name="connsiteY5" fmla="*/ 3735 h 756211"/>
                <a:gd name="connsiteX0" fmla="*/ 0 w 685800"/>
                <a:gd name="connsiteY0" fmla="*/ 9611 h 762087"/>
                <a:gd name="connsiteX1" fmla="*/ 433387 w 685800"/>
                <a:gd name="connsiteY1" fmla="*/ 762087 h 762087"/>
                <a:gd name="connsiteX2" fmla="*/ 576263 w 685800"/>
                <a:gd name="connsiteY2" fmla="*/ 762086 h 762087"/>
                <a:gd name="connsiteX3" fmla="*/ 685800 w 685800"/>
                <a:gd name="connsiteY3" fmla="*/ 573967 h 762087"/>
                <a:gd name="connsiteX4" fmla="*/ 361949 w 685800"/>
                <a:gd name="connsiteY4" fmla="*/ 28661 h 762087"/>
                <a:gd name="connsiteX5" fmla="*/ 0 w 685800"/>
                <a:gd name="connsiteY5" fmla="*/ 9611 h 762087"/>
                <a:gd name="connsiteX0" fmla="*/ 0 w 690563"/>
                <a:gd name="connsiteY0" fmla="*/ 5116 h 764736"/>
                <a:gd name="connsiteX1" fmla="*/ 438150 w 690563"/>
                <a:gd name="connsiteY1" fmla="*/ 764736 h 764736"/>
                <a:gd name="connsiteX2" fmla="*/ 581026 w 690563"/>
                <a:gd name="connsiteY2" fmla="*/ 764735 h 764736"/>
                <a:gd name="connsiteX3" fmla="*/ 690563 w 690563"/>
                <a:gd name="connsiteY3" fmla="*/ 576616 h 764736"/>
                <a:gd name="connsiteX4" fmla="*/ 366712 w 690563"/>
                <a:gd name="connsiteY4" fmla="*/ 31310 h 764736"/>
                <a:gd name="connsiteX5" fmla="*/ 0 w 690563"/>
                <a:gd name="connsiteY5" fmla="*/ 5116 h 764736"/>
                <a:gd name="connsiteX0" fmla="*/ 0 w 690563"/>
                <a:gd name="connsiteY0" fmla="*/ 9235 h 768855"/>
                <a:gd name="connsiteX1" fmla="*/ 438150 w 690563"/>
                <a:gd name="connsiteY1" fmla="*/ 768855 h 768855"/>
                <a:gd name="connsiteX2" fmla="*/ 581026 w 690563"/>
                <a:gd name="connsiteY2" fmla="*/ 768854 h 768855"/>
                <a:gd name="connsiteX3" fmla="*/ 690563 w 690563"/>
                <a:gd name="connsiteY3" fmla="*/ 580735 h 768855"/>
                <a:gd name="connsiteX4" fmla="*/ 366712 w 690563"/>
                <a:gd name="connsiteY4" fmla="*/ 35429 h 768855"/>
                <a:gd name="connsiteX5" fmla="*/ 0 w 690563"/>
                <a:gd name="connsiteY5" fmla="*/ 9235 h 768855"/>
                <a:gd name="connsiteX0" fmla="*/ 0 w 690563"/>
                <a:gd name="connsiteY0" fmla="*/ 4952 h 764572"/>
                <a:gd name="connsiteX1" fmla="*/ 438150 w 690563"/>
                <a:gd name="connsiteY1" fmla="*/ 764572 h 764572"/>
                <a:gd name="connsiteX2" fmla="*/ 581026 w 690563"/>
                <a:gd name="connsiteY2" fmla="*/ 764571 h 764572"/>
                <a:gd name="connsiteX3" fmla="*/ 690563 w 690563"/>
                <a:gd name="connsiteY3" fmla="*/ 576452 h 764572"/>
                <a:gd name="connsiteX4" fmla="*/ 366712 w 690563"/>
                <a:gd name="connsiteY4" fmla="*/ 31146 h 764572"/>
                <a:gd name="connsiteX5" fmla="*/ 0 w 690563"/>
                <a:gd name="connsiteY5" fmla="*/ 4952 h 764572"/>
                <a:gd name="connsiteX0" fmla="*/ 0 w 690563"/>
                <a:gd name="connsiteY0" fmla="*/ 4952 h 764572"/>
                <a:gd name="connsiteX1" fmla="*/ 438150 w 690563"/>
                <a:gd name="connsiteY1" fmla="*/ 764572 h 764572"/>
                <a:gd name="connsiteX2" fmla="*/ 581026 w 690563"/>
                <a:gd name="connsiteY2" fmla="*/ 764571 h 764572"/>
                <a:gd name="connsiteX3" fmla="*/ 690563 w 690563"/>
                <a:gd name="connsiteY3" fmla="*/ 576452 h 764572"/>
                <a:gd name="connsiteX4" fmla="*/ 366712 w 690563"/>
                <a:gd name="connsiteY4" fmla="*/ 31146 h 764572"/>
                <a:gd name="connsiteX5" fmla="*/ 0 w 690563"/>
                <a:gd name="connsiteY5" fmla="*/ 4952 h 764572"/>
                <a:gd name="connsiteX0" fmla="*/ 0 w 690563"/>
                <a:gd name="connsiteY0" fmla="*/ 4011 h 763631"/>
                <a:gd name="connsiteX1" fmla="*/ 438150 w 690563"/>
                <a:gd name="connsiteY1" fmla="*/ 763631 h 763631"/>
                <a:gd name="connsiteX2" fmla="*/ 581026 w 690563"/>
                <a:gd name="connsiteY2" fmla="*/ 763630 h 763631"/>
                <a:gd name="connsiteX3" fmla="*/ 690563 w 690563"/>
                <a:gd name="connsiteY3" fmla="*/ 575511 h 763631"/>
                <a:gd name="connsiteX4" fmla="*/ 371474 w 690563"/>
                <a:gd name="connsiteY4" fmla="*/ 32586 h 763631"/>
                <a:gd name="connsiteX5" fmla="*/ 0 w 690563"/>
                <a:gd name="connsiteY5" fmla="*/ 4011 h 763631"/>
                <a:gd name="connsiteX0" fmla="*/ 0 w 690563"/>
                <a:gd name="connsiteY0" fmla="*/ 1629 h 761249"/>
                <a:gd name="connsiteX1" fmla="*/ 438150 w 690563"/>
                <a:gd name="connsiteY1" fmla="*/ 761249 h 761249"/>
                <a:gd name="connsiteX2" fmla="*/ 581026 w 690563"/>
                <a:gd name="connsiteY2" fmla="*/ 761248 h 761249"/>
                <a:gd name="connsiteX3" fmla="*/ 690563 w 690563"/>
                <a:gd name="connsiteY3" fmla="*/ 573129 h 761249"/>
                <a:gd name="connsiteX4" fmla="*/ 371474 w 690563"/>
                <a:gd name="connsiteY4" fmla="*/ 30204 h 761249"/>
                <a:gd name="connsiteX5" fmla="*/ 0 w 690563"/>
                <a:gd name="connsiteY5" fmla="*/ 1629 h 761249"/>
                <a:gd name="connsiteX0" fmla="*/ 0 w 690563"/>
                <a:gd name="connsiteY0" fmla="*/ 1629 h 761249"/>
                <a:gd name="connsiteX1" fmla="*/ 438150 w 690563"/>
                <a:gd name="connsiteY1" fmla="*/ 761249 h 761249"/>
                <a:gd name="connsiteX2" fmla="*/ 581026 w 690563"/>
                <a:gd name="connsiteY2" fmla="*/ 761248 h 761249"/>
                <a:gd name="connsiteX3" fmla="*/ 690563 w 690563"/>
                <a:gd name="connsiteY3" fmla="*/ 573129 h 761249"/>
                <a:gd name="connsiteX4" fmla="*/ 371474 w 690563"/>
                <a:gd name="connsiteY4" fmla="*/ 30204 h 761249"/>
                <a:gd name="connsiteX5" fmla="*/ 0 w 690563"/>
                <a:gd name="connsiteY5" fmla="*/ 1629 h 761249"/>
                <a:gd name="connsiteX0" fmla="*/ 0 w 690563"/>
                <a:gd name="connsiteY0" fmla="*/ 1629 h 761249"/>
                <a:gd name="connsiteX1" fmla="*/ 438150 w 690563"/>
                <a:gd name="connsiteY1" fmla="*/ 761249 h 761249"/>
                <a:gd name="connsiteX2" fmla="*/ 581026 w 690563"/>
                <a:gd name="connsiteY2" fmla="*/ 761248 h 761249"/>
                <a:gd name="connsiteX3" fmla="*/ 690563 w 690563"/>
                <a:gd name="connsiteY3" fmla="*/ 573129 h 761249"/>
                <a:gd name="connsiteX4" fmla="*/ 371474 w 690563"/>
                <a:gd name="connsiteY4" fmla="*/ 30204 h 761249"/>
                <a:gd name="connsiteX5" fmla="*/ 0 w 690563"/>
                <a:gd name="connsiteY5" fmla="*/ 1629 h 761249"/>
                <a:gd name="connsiteX0" fmla="*/ 0 w 690563"/>
                <a:gd name="connsiteY0" fmla="*/ 1629 h 761249"/>
                <a:gd name="connsiteX1" fmla="*/ 438150 w 690563"/>
                <a:gd name="connsiteY1" fmla="*/ 761249 h 761249"/>
                <a:gd name="connsiteX2" fmla="*/ 581026 w 690563"/>
                <a:gd name="connsiteY2" fmla="*/ 761248 h 761249"/>
                <a:gd name="connsiteX3" fmla="*/ 690563 w 690563"/>
                <a:gd name="connsiteY3" fmla="*/ 573129 h 761249"/>
                <a:gd name="connsiteX4" fmla="*/ 371474 w 690563"/>
                <a:gd name="connsiteY4" fmla="*/ 30204 h 761249"/>
                <a:gd name="connsiteX5" fmla="*/ 0 w 690563"/>
                <a:gd name="connsiteY5" fmla="*/ 1629 h 761249"/>
                <a:gd name="connsiteX0" fmla="*/ 0 w 690563"/>
                <a:gd name="connsiteY0" fmla="*/ 1830 h 761450"/>
                <a:gd name="connsiteX1" fmla="*/ 438150 w 690563"/>
                <a:gd name="connsiteY1" fmla="*/ 761450 h 761450"/>
                <a:gd name="connsiteX2" fmla="*/ 581026 w 690563"/>
                <a:gd name="connsiteY2" fmla="*/ 761449 h 761450"/>
                <a:gd name="connsiteX3" fmla="*/ 690563 w 690563"/>
                <a:gd name="connsiteY3" fmla="*/ 573330 h 761450"/>
                <a:gd name="connsiteX4" fmla="*/ 371474 w 690563"/>
                <a:gd name="connsiteY4" fmla="*/ 30405 h 761450"/>
                <a:gd name="connsiteX5" fmla="*/ 0 w 690563"/>
                <a:gd name="connsiteY5" fmla="*/ 1830 h 761450"/>
                <a:gd name="connsiteX0" fmla="*/ 0 w 690563"/>
                <a:gd name="connsiteY0" fmla="*/ 2216 h 761836"/>
                <a:gd name="connsiteX1" fmla="*/ 438150 w 690563"/>
                <a:gd name="connsiteY1" fmla="*/ 761836 h 761836"/>
                <a:gd name="connsiteX2" fmla="*/ 581026 w 690563"/>
                <a:gd name="connsiteY2" fmla="*/ 761835 h 761836"/>
                <a:gd name="connsiteX3" fmla="*/ 690563 w 690563"/>
                <a:gd name="connsiteY3" fmla="*/ 573716 h 761836"/>
                <a:gd name="connsiteX4" fmla="*/ 371474 w 690563"/>
                <a:gd name="connsiteY4" fmla="*/ 30791 h 761836"/>
                <a:gd name="connsiteX5" fmla="*/ 0 w 690563"/>
                <a:gd name="connsiteY5" fmla="*/ 2216 h 761836"/>
                <a:gd name="connsiteX0" fmla="*/ 0 w 690563"/>
                <a:gd name="connsiteY0" fmla="*/ 3040 h 762660"/>
                <a:gd name="connsiteX1" fmla="*/ 438150 w 690563"/>
                <a:gd name="connsiteY1" fmla="*/ 762660 h 762660"/>
                <a:gd name="connsiteX2" fmla="*/ 581026 w 690563"/>
                <a:gd name="connsiteY2" fmla="*/ 762659 h 762660"/>
                <a:gd name="connsiteX3" fmla="*/ 690563 w 690563"/>
                <a:gd name="connsiteY3" fmla="*/ 574540 h 762660"/>
                <a:gd name="connsiteX4" fmla="*/ 371474 w 690563"/>
                <a:gd name="connsiteY4" fmla="*/ 31615 h 762660"/>
                <a:gd name="connsiteX5" fmla="*/ 0 w 690563"/>
                <a:gd name="connsiteY5" fmla="*/ 3040 h 762660"/>
                <a:gd name="connsiteX0" fmla="*/ 0 w 690563"/>
                <a:gd name="connsiteY0" fmla="*/ 3450 h 763070"/>
                <a:gd name="connsiteX1" fmla="*/ 438150 w 690563"/>
                <a:gd name="connsiteY1" fmla="*/ 763070 h 763070"/>
                <a:gd name="connsiteX2" fmla="*/ 581026 w 690563"/>
                <a:gd name="connsiteY2" fmla="*/ 763069 h 763070"/>
                <a:gd name="connsiteX3" fmla="*/ 690563 w 690563"/>
                <a:gd name="connsiteY3" fmla="*/ 574950 h 763070"/>
                <a:gd name="connsiteX4" fmla="*/ 369026 w 690563"/>
                <a:gd name="connsiteY4" fmla="*/ 30812 h 763070"/>
                <a:gd name="connsiteX5" fmla="*/ 0 w 690563"/>
                <a:gd name="connsiteY5" fmla="*/ 3450 h 76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0563" h="763070">
                  <a:moveTo>
                    <a:pt x="0" y="3450"/>
                  </a:moveTo>
                  <a:lnTo>
                    <a:pt x="438150" y="763070"/>
                  </a:lnTo>
                  <a:lnTo>
                    <a:pt x="581026" y="763069"/>
                  </a:lnTo>
                  <a:lnTo>
                    <a:pt x="690563" y="574950"/>
                  </a:lnTo>
                  <a:cubicBezTo>
                    <a:pt x="584200" y="396356"/>
                    <a:pt x="417827" y="98734"/>
                    <a:pt x="369026" y="30812"/>
                  </a:cubicBezTo>
                  <a:cubicBezTo>
                    <a:pt x="329075" y="-11038"/>
                    <a:pt x="286544" y="1069"/>
                    <a:pt x="0" y="3450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rgbClr val="11305F"/>
                </a:gs>
                <a:gs pos="88000">
                  <a:srgbClr val="042657"/>
                </a:gs>
                <a:gs pos="60000">
                  <a:srgbClr val="25416B"/>
                </a:gs>
                <a:gs pos="45000">
                  <a:srgbClr val="425A7D"/>
                </a:gs>
                <a:gs pos="30000">
                  <a:srgbClr val="687A93"/>
                </a:gs>
                <a:gs pos="15000">
                  <a:srgbClr val="95A0AE"/>
                </a:gs>
                <a:gs pos="0">
                  <a:srgbClr val="B8BDC3"/>
                </a:gs>
                <a:gs pos="100000">
                  <a:srgbClr val="002255"/>
                </a:gs>
              </a:gsLst>
              <a:lin ang="18900000" scaled="1"/>
              <a:tileRect/>
            </a:gradFill>
            <a:ln w="222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40304467-2541-08B8-A6AD-8C72F64C588C}"/>
                </a:ext>
              </a:extLst>
            </p:cNvPr>
            <p:cNvSpPr/>
            <p:nvPr userDrawn="1"/>
          </p:nvSpPr>
          <p:spPr>
            <a:xfrm rot="14403300">
              <a:off x="6900862" y="2205789"/>
              <a:ext cx="690563" cy="761249"/>
            </a:xfrm>
            <a:custGeom>
              <a:avLst/>
              <a:gdLst>
                <a:gd name="connsiteX0" fmla="*/ 0 w 676275"/>
                <a:gd name="connsiteY0" fmla="*/ 0 h 752475"/>
                <a:gd name="connsiteX1" fmla="*/ 433387 w 676275"/>
                <a:gd name="connsiteY1" fmla="*/ 752475 h 752475"/>
                <a:gd name="connsiteX2" fmla="*/ 571500 w 676275"/>
                <a:gd name="connsiteY2" fmla="*/ 752475 h 752475"/>
                <a:gd name="connsiteX3" fmla="*/ 676275 w 676275"/>
                <a:gd name="connsiteY3" fmla="*/ 571500 h 752475"/>
                <a:gd name="connsiteX4" fmla="*/ 366712 w 676275"/>
                <a:gd name="connsiteY4" fmla="*/ 35719 h 752475"/>
                <a:gd name="connsiteX5" fmla="*/ 0 w 676275"/>
                <a:gd name="connsiteY5" fmla="*/ 0 h 752475"/>
                <a:gd name="connsiteX0" fmla="*/ 0 w 676275"/>
                <a:gd name="connsiteY0" fmla="*/ 0 h 754857"/>
                <a:gd name="connsiteX1" fmla="*/ 433387 w 676275"/>
                <a:gd name="connsiteY1" fmla="*/ 754857 h 754857"/>
                <a:gd name="connsiteX2" fmla="*/ 571500 w 676275"/>
                <a:gd name="connsiteY2" fmla="*/ 752475 h 754857"/>
                <a:gd name="connsiteX3" fmla="*/ 676275 w 676275"/>
                <a:gd name="connsiteY3" fmla="*/ 571500 h 754857"/>
                <a:gd name="connsiteX4" fmla="*/ 366712 w 676275"/>
                <a:gd name="connsiteY4" fmla="*/ 35719 h 754857"/>
                <a:gd name="connsiteX5" fmla="*/ 0 w 676275"/>
                <a:gd name="connsiteY5" fmla="*/ 0 h 754857"/>
                <a:gd name="connsiteX0" fmla="*/ 0 w 676275"/>
                <a:gd name="connsiteY0" fmla="*/ 0 h 759619"/>
                <a:gd name="connsiteX1" fmla="*/ 433387 w 676275"/>
                <a:gd name="connsiteY1" fmla="*/ 754857 h 759619"/>
                <a:gd name="connsiteX2" fmla="*/ 576263 w 676275"/>
                <a:gd name="connsiteY2" fmla="*/ 759619 h 759619"/>
                <a:gd name="connsiteX3" fmla="*/ 676275 w 676275"/>
                <a:gd name="connsiteY3" fmla="*/ 571500 h 759619"/>
                <a:gd name="connsiteX4" fmla="*/ 366712 w 676275"/>
                <a:gd name="connsiteY4" fmla="*/ 35719 h 759619"/>
                <a:gd name="connsiteX5" fmla="*/ 0 w 676275"/>
                <a:gd name="connsiteY5" fmla="*/ 0 h 759619"/>
                <a:gd name="connsiteX0" fmla="*/ 0 w 676275"/>
                <a:gd name="connsiteY0" fmla="*/ 0 h 759620"/>
                <a:gd name="connsiteX1" fmla="*/ 433387 w 676275"/>
                <a:gd name="connsiteY1" fmla="*/ 759620 h 759620"/>
                <a:gd name="connsiteX2" fmla="*/ 576263 w 676275"/>
                <a:gd name="connsiteY2" fmla="*/ 759619 h 759620"/>
                <a:gd name="connsiteX3" fmla="*/ 676275 w 676275"/>
                <a:gd name="connsiteY3" fmla="*/ 571500 h 759620"/>
                <a:gd name="connsiteX4" fmla="*/ 366712 w 676275"/>
                <a:gd name="connsiteY4" fmla="*/ 35719 h 759620"/>
                <a:gd name="connsiteX5" fmla="*/ 0 w 676275"/>
                <a:gd name="connsiteY5" fmla="*/ 0 h 759620"/>
                <a:gd name="connsiteX0" fmla="*/ 0 w 678656"/>
                <a:gd name="connsiteY0" fmla="*/ 0 h 759620"/>
                <a:gd name="connsiteX1" fmla="*/ 433387 w 678656"/>
                <a:gd name="connsiteY1" fmla="*/ 759620 h 759620"/>
                <a:gd name="connsiteX2" fmla="*/ 576263 w 678656"/>
                <a:gd name="connsiteY2" fmla="*/ 759619 h 759620"/>
                <a:gd name="connsiteX3" fmla="*/ 678656 w 678656"/>
                <a:gd name="connsiteY3" fmla="*/ 571500 h 759620"/>
                <a:gd name="connsiteX4" fmla="*/ 366712 w 678656"/>
                <a:gd name="connsiteY4" fmla="*/ 35719 h 759620"/>
                <a:gd name="connsiteX5" fmla="*/ 0 w 678656"/>
                <a:gd name="connsiteY5" fmla="*/ 0 h 759620"/>
                <a:gd name="connsiteX0" fmla="*/ 0 w 685800"/>
                <a:gd name="connsiteY0" fmla="*/ 0 h 759620"/>
                <a:gd name="connsiteX1" fmla="*/ 433387 w 685800"/>
                <a:gd name="connsiteY1" fmla="*/ 759620 h 759620"/>
                <a:gd name="connsiteX2" fmla="*/ 576263 w 685800"/>
                <a:gd name="connsiteY2" fmla="*/ 759619 h 759620"/>
                <a:gd name="connsiteX3" fmla="*/ 685800 w 685800"/>
                <a:gd name="connsiteY3" fmla="*/ 571500 h 759620"/>
                <a:gd name="connsiteX4" fmla="*/ 366712 w 685800"/>
                <a:gd name="connsiteY4" fmla="*/ 35719 h 759620"/>
                <a:gd name="connsiteX5" fmla="*/ 0 w 685800"/>
                <a:gd name="connsiteY5" fmla="*/ 0 h 759620"/>
                <a:gd name="connsiteX0" fmla="*/ 0 w 685800"/>
                <a:gd name="connsiteY0" fmla="*/ 0 h 752476"/>
                <a:gd name="connsiteX1" fmla="*/ 433387 w 685800"/>
                <a:gd name="connsiteY1" fmla="*/ 752476 h 752476"/>
                <a:gd name="connsiteX2" fmla="*/ 576263 w 685800"/>
                <a:gd name="connsiteY2" fmla="*/ 752475 h 752476"/>
                <a:gd name="connsiteX3" fmla="*/ 685800 w 685800"/>
                <a:gd name="connsiteY3" fmla="*/ 564356 h 752476"/>
                <a:gd name="connsiteX4" fmla="*/ 366712 w 685800"/>
                <a:gd name="connsiteY4" fmla="*/ 28575 h 752476"/>
                <a:gd name="connsiteX5" fmla="*/ 0 w 685800"/>
                <a:gd name="connsiteY5" fmla="*/ 0 h 752476"/>
                <a:gd name="connsiteX0" fmla="*/ 0 w 685800"/>
                <a:gd name="connsiteY0" fmla="*/ 3735 h 756211"/>
                <a:gd name="connsiteX1" fmla="*/ 433387 w 685800"/>
                <a:gd name="connsiteY1" fmla="*/ 756211 h 756211"/>
                <a:gd name="connsiteX2" fmla="*/ 576263 w 685800"/>
                <a:gd name="connsiteY2" fmla="*/ 756210 h 756211"/>
                <a:gd name="connsiteX3" fmla="*/ 685800 w 685800"/>
                <a:gd name="connsiteY3" fmla="*/ 568091 h 756211"/>
                <a:gd name="connsiteX4" fmla="*/ 366712 w 685800"/>
                <a:gd name="connsiteY4" fmla="*/ 32310 h 756211"/>
                <a:gd name="connsiteX5" fmla="*/ 0 w 685800"/>
                <a:gd name="connsiteY5" fmla="*/ 3735 h 756211"/>
                <a:gd name="connsiteX0" fmla="*/ 0 w 685800"/>
                <a:gd name="connsiteY0" fmla="*/ 3735 h 756211"/>
                <a:gd name="connsiteX1" fmla="*/ 433387 w 685800"/>
                <a:gd name="connsiteY1" fmla="*/ 756211 h 756211"/>
                <a:gd name="connsiteX2" fmla="*/ 576263 w 685800"/>
                <a:gd name="connsiteY2" fmla="*/ 756210 h 756211"/>
                <a:gd name="connsiteX3" fmla="*/ 685800 w 685800"/>
                <a:gd name="connsiteY3" fmla="*/ 568091 h 756211"/>
                <a:gd name="connsiteX4" fmla="*/ 366712 w 685800"/>
                <a:gd name="connsiteY4" fmla="*/ 32310 h 756211"/>
                <a:gd name="connsiteX5" fmla="*/ 0 w 685800"/>
                <a:gd name="connsiteY5" fmla="*/ 3735 h 756211"/>
                <a:gd name="connsiteX0" fmla="*/ 0 w 685800"/>
                <a:gd name="connsiteY0" fmla="*/ 9611 h 762087"/>
                <a:gd name="connsiteX1" fmla="*/ 433387 w 685800"/>
                <a:gd name="connsiteY1" fmla="*/ 762087 h 762087"/>
                <a:gd name="connsiteX2" fmla="*/ 576263 w 685800"/>
                <a:gd name="connsiteY2" fmla="*/ 762086 h 762087"/>
                <a:gd name="connsiteX3" fmla="*/ 685800 w 685800"/>
                <a:gd name="connsiteY3" fmla="*/ 573967 h 762087"/>
                <a:gd name="connsiteX4" fmla="*/ 361949 w 685800"/>
                <a:gd name="connsiteY4" fmla="*/ 28661 h 762087"/>
                <a:gd name="connsiteX5" fmla="*/ 0 w 685800"/>
                <a:gd name="connsiteY5" fmla="*/ 9611 h 762087"/>
                <a:gd name="connsiteX0" fmla="*/ 0 w 690563"/>
                <a:gd name="connsiteY0" fmla="*/ 5116 h 764736"/>
                <a:gd name="connsiteX1" fmla="*/ 438150 w 690563"/>
                <a:gd name="connsiteY1" fmla="*/ 764736 h 764736"/>
                <a:gd name="connsiteX2" fmla="*/ 581026 w 690563"/>
                <a:gd name="connsiteY2" fmla="*/ 764735 h 764736"/>
                <a:gd name="connsiteX3" fmla="*/ 690563 w 690563"/>
                <a:gd name="connsiteY3" fmla="*/ 576616 h 764736"/>
                <a:gd name="connsiteX4" fmla="*/ 366712 w 690563"/>
                <a:gd name="connsiteY4" fmla="*/ 31310 h 764736"/>
                <a:gd name="connsiteX5" fmla="*/ 0 w 690563"/>
                <a:gd name="connsiteY5" fmla="*/ 5116 h 764736"/>
                <a:gd name="connsiteX0" fmla="*/ 0 w 690563"/>
                <a:gd name="connsiteY0" fmla="*/ 9235 h 768855"/>
                <a:gd name="connsiteX1" fmla="*/ 438150 w 690563"/>
                <a:gd name="connsiteY1" fmla="*/ 768855 h 768855"/>
                <a:gd name="connsiteX2" fmla="*/ 581026 w 690563"/>
                <a:gd name="connsiteY2" fmla="*/ 768854 h 768855"/>
                <a:gd name="connsiteX3" fmla="*/ 690563 w 690563"/>
                <a:gd name="connsiteY3" fmla="*/ 580735 h 768855"/>
                <a:gd name="connsiteX4" fmla="*/ 366712 w 690563"/>
                <a:gd name="connsiteY4" fmla="*/ 35429 h 768855"/>
                <a:gd name="connsiteX5" fmla="*/ 0 w 690563"/>
                <a:gd name="connsiteY5" fmla="*/ 9235 h 768855"/>
                <a:gd name="connsiteX0" fmla="*/ 0 w 690563"/>
                <a:gd name="connsiteY0" fmla="*/ 4952 h 764572"/>
                <a:gd name="connsiteX1" fmla="*/ 438150 w 690563"/>
                <a:gd name="connsiteY1" fmla="*/ 764572 h 764572"/>
                <a:gd name="connsiteX2" fmla="*/ 581026 w 690563"/>
                <a:gd name="connsiteY2" fmla="*/ 764571 h 764572"/>
                <a:gd name="connsiteX3" fmla="*/ 690563 w 690563"/>
                <a:gd name="connsiteY3" fmla="*/ 576452 h 764572"/>
                <a:gd name="connsiteX4" fmla="*/ 366712 w 690563"/>
                <a:gd name="connsiteY4" fmla="*/ 31146 h 764572"/>
                <a:gd name="connsiteX5" fmla="*/ 0 w 690563"/>
                <a:gd name="connsiteY5" fmla="*/ 4952 h 764572"/>
                <a:gd name="connsiteX0" fmla="*/ 0 w 690563"/>
                <a:gd name="connsiteY0" fmla="*/ 4952 h 764572"/>
                <a:gd name="connsiteX1" fmla="*/ 438150 w 690563"/>
                <a:gd name="connsiteY1" fmla="*/ 764572 h 764572"/>
                <a:gd name="connsiteX2" fmla="*/ 581026 w 690563"/>
                <a:gd name="connsiteY2" fmla="*/ 764571 h 764572"/>
                <a:gd name="connsiteX3" fmla="*/ 690563 w 690563"/>
                <a:gd name="connsiteY3" fmla="*/ 576452 h 764572"/>
                <a:gd name="connsiteX4" fmla="*/ 366712 w 690563"/>
                <a:gd name="connsiteY4" fmla="*/ 31146 h 764572"/>
                <a:gd name="connsiteX5" fmla="*/ 0 w 690563"/>
                <a:gd name="connsiteY5" fmla="*/ 4952 h 764572"/>
                <a:gd name="connsiteX0" fmla="*/ 0 w 690563"/>
                <a:gd name="connsiteY0" fmla="*/ 4011 h 763631"/>
                <a:gd name="connsiteX1" fmla="*/ 438150 w 690563"/>
                <a:gd name="connsiteY1" fmla="*/ 763631 h 763631"/>
                <a:gd name="connsiteX2" fmla="*/ 581026 w 690563"/>
                <a:gd name="connsiteY2" fmla="*/ 763630 h 763631"/>
                <a:gd name="connsiteX3" fmla="*/ 690563 w 690563"/>
                <a:gd name="connsiteY3" fmla="*/ 575511 h 763631"/>
                <a:gd name="connsiteX4" fmla="*/ 371474 w 690563"/>
                <a:gd name="connsiteY4" fmla="*/ 32586 h 763631"/>
                <a:gd name="connsiteX5" fmla="*/ 0 w 690563"/>
                <a:gd name="connsiteY5" fmla="*/ 4011 h 763631"/>
                <a:gd name="connsiteX0" fmla="*/ 0 w 690563"/>
                <a:gd name="connsiteY0" fmla="*/ 1629 h 761249"/>
                <a:gd name="connsiteX1" fmla="*/ 438150 w 690563"/>
                <a:gd name="connsiteY1" fmla="*/ 761249 h 761249"/>
                <a:gd name="connsiteX2" fmla="*/ 581026 w 690563"/>
                <a:gd name="connsiteY2" fmla="*/ 761248 h 761249"/>
                <a:gd name="connsiteX3" fmla="*/ 690563 w 690563"/>
                <a:gd name="connsiteY3" fmla="*/ 573129 h 761249"/>
                <a:gd name="connsiteX4" fmla="*/ 371474 w 690563"/>
                <a:gd name="connsiteY4" fmla="*/ 30204 h 761249"/>
                <a:gd name="connsiteX5" fmla="*/ 0 w 690563"/>
                <a:gd name="connsiteY5" fmla="*/ 1629 h 761249"/>
                <a:gd name="connsiteX0" fmla="*/ 0 w 690563"/>
                <a:gd name="connsiteY0" fmla="*/ 1629 h 761249"/>
                <a:gd name="connsiteX1" fmla="*/ 438150 w 690563"/>
                <a:gd name="connsiteY1" fmla="*/ 761249 h 761249"/>
                <a:gd name="connsiteX2" fmla="*/ 581026 w 690563"/>
                <a:gd name="connsiteY2" fmla="*/ 761248 h 761249"/>
                <a:gd name="connsiteX3" fmla="*/ 690563 w 690563"/>
                <a:gd name="connsiteY3" fmla="*/ 573129 h 761249"/>
                <a:gd name="connsiteX4" fmla="*/ 371474 w 690563"/>
                <a:gd name="connsiteY4" fmla="*/ 30204 h 761249"/>
                <a:gd name="connsiteX5" fmla="*/ 0 w 690563"/>
                <a:gd name="connsiteY5" fmla="*/ 1629 h 76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0563" h="761249">
                  <a:moveTo>
                    <a:pt x="0" y="1629"/>
                  </a:moveTo>
                  <a:lnTo>
                    <a:pt x="438150" y="761249"/>
                  </a:lnTo>
                  <a:lnTo>
                    <a:pt x="581026" y="761248"/>
                  </a:lnTo>
                  <a:lnTo>
                    <a:pt x="690563" y="573129"/>
                  </a:lnTo>
                  <a:cubicBezTo>
                    <a:pt x="584200" y="394535"/>
                    <a:pt x="418305" y="99261"/>
                    <a:pt x="371474" y="30204"/>
                  </a:cubicBezTo>
                  <a:cubicBezTo>
                    <a:pt x="325437" y="-5515"/>
                    <a:pt x="286544" y="-752"/>
                    <a:pt x="0" y="1629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rgbClr val="11305F"/>
                </a:gs>
                <a:gs pos="88000">
                  <a:srgbClr val="042657"/>
                </a:gs>
                <a:gs pos="60000">
                  <a:srgbClr val="25416B"/>
                </a:gs>
                <a:gs pos="45000">
                  <a:srgbClr val="425A7D"/>
                </a:gs>
                <a:gs pos="30000">
                  <a:srgbClr val="687A93"/>
                </a:gs>
                <a:gs pos="15000">
                  <a:srgbClr val="95A0AE"/>
                </a:gs>
                <a:gs pos="0">
                  <a:srgbClr val="B8BDC3"/>
                </a:gs>
                <a:gs pos="100000">
                  <a:srgbClr val="002255"/>
                </a:gs>
              </a:gsLst>
              <a:lin ang="18900000" scaled="1"/>
              <a:tileRect/>
            </a:gradFill>
            <a:ln w="222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939FB410-06B9-0D58-D0BA-5B5798CEC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33" y="38647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FD29771-583E-B279-F4AE-6ECD133000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016" y="562697"/>
            <a:ext cx="2505711" cy="60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87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3B41-B620-400C-80B7-60ACE71345E2}" type="datetime1">
              <a:rPr lang="ru-RU" smtClean="0"/>
              <a:t>07.10.2024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1B5F-4F04-4BBB-80BC-CF17F5D9F7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4938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D356-3241-4B71-9618-2063D880B36B}" type="datetime1">
              <a:rPr lang="ru-RU" smtClean="0"/>
              <a:t>07.10.2024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1B5F-4F04-4BBB-80BC-CF17F5D9F7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537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9F20-D18A-48B9-8300-6680E58AA7E0}" type="datetime1">
              <a:rPr lang="ru-RU" smtClean="0"/>
              <a:t>07.10.2024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1B5F-4F04-4BBB-80BC-CF17F5D9F7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914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9F4826-0410-407C-9886-9EAA301E6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0B4E9B-14F2-4806-9204-5094E157E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2624" y="6333331"/>
            <a:ext cx="2743200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055F1B5F-4F04-4BBB-80BC-CF17F5D9F7BF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51B71F-B329-8B64-14C4-2F2E9A99A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8" y="6333331"/>
            <a:ext cx="210223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54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7072-6AD1-452C-9DC0-BD8EDAD31DAF}" type="datetime1">
              <a:rPr lang="ru-RU" smtClean="0"/>
              <a:t>07.10.2024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1B5F-4F04-4BBB-80BC-CF17F5D9F7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527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FF94-AF4F-4CEE-AD3F-07428FCB7626}" type="datetime1">
              <a:rPr lang="ru-RU" smtClean="0"/>
              <a:t>07.10.2024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13017" y="6356350"/>
            <a:ext cx="2743200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055F1B5F-4F04-4BBB-80BC-CF17F5D9F7B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bg object 17"/>
          <p:cNvSpPr/>
          <p:nvPr userDrawn="1"/>
        </p:nvSpPr>
        <p:spPr>
          <a:xfrm>
            <a:off x="9080501" y="-3"/>
            <a:ext cx="3111500" cy="666754"/>
          </a:xfrm>
          <a:custGeom>
            <a:avLst/>
            <a:gdLst/>
            <a:ahLst/>
            <a:cxnLst/>
            <a:rect l="l" t="t" r="r" b="b"/>
            <a:pathLst>
              <a:path w="2573019" h="677545">
                <a:moveTo>
                  <a:pt x="2572779" y="0"/>
                </a:moveTo>
                <a:lnTo>
                  <a:pt x="391606" y="0"/>
                </a:lnTo>
                <a:lnTo>
                  <a:pt x="0" y="677292"/>
                </a:lnTo>
                <a:lnTo>
                  <a:pt x="2572779" y="677292"/>
                </a:lnTo>
                <a:lnTo>
                  <a:pt x="2572779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Holder 2"/>
          <p:cNvSpPr>
            <a:spLocks noGrp="1"/>
          </p:cNvSpPr>
          <p:nvPr>
            <p:ph type="title"/>
          </p:nvPr>
        </p:nvSpPr>
        <p:spPr>
          <a:xfrm>
            <a:off x="355735" y="189322"/>
            <a:ext cx="8534401" cy="277127"/>
          </a:xfrm>
        </p:spPr>
        <p:txBody>
          <a:bodyPr lIns="0" tIns="0" rIns="0" bIns="0"/>
          <a:lstStyle>
            <a:lvl1pPr>
              <a:defRPr sz="1801" b="1" i="0">
                <a:solidFill>
                  <a:schemeClr val="bg1"/>
                </a:solidFill>
                <a:latin typeface="+mj-lt"/>
                <a:cs typeface="Akzidenz-Grotesk Pro Bold"/>
              </a:defRPr>
            </a:lvl1pPr>
          </a:lstStyle>
          <a:p>
            <a:endParaRPr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EF7EA110-35D0-0533-DC16-2718AC71DA73}"/>
              </a:ext>
            </a:extLst>
          </p:cNvPr>
          <p:cNvSpPr/>
          <p:nvPr userDrawn="1"/>
        </p:nvSpPr>
        <p:spPr>
          <a:xfrm rot="7238886">
            <a:off x="887576" y="-4748595"/>
            <a:ext cx="6523804" cy="9914950"/>
          </a:xfrm>
          <a:custGeom>
            <a:avLst/>
            <a:gdLst>
              <a:gd name="connsiteX0" fmla="*/ 1062619 w 6523804"/>
              <a:gd name="connsiteY0" fmla="*/ 1850629 h 9914950"/>
              <a:gd name="connsiteX1" fmla="*/ 0 w 6523804"/>
              <a:gd name="connsiteY1" fmla="*/ 8367 h 9914950"/>
              <a:gd name="connsiteX2" fmla="*/ 894977 w 6523804"/>
              <a:gd name="connsiteY2" fmla="*/ 74726 h 9914950"/>
              <a:gd name="connsiteX3" fmla="*/ 1460756 w 6523804"/>
              <a:gd name="connsiteY3" fmla="*/ 1028631 h 9914950"/>
              <a:gd name="connsiteX4" fmla="*/ 1609380 w 6523804"/>
              <a:gd name="connsiteY4" fmla="*/ 1282624 h 9914950"/>
              <a:gd name="connsiteX5" fmla="*/ 1610037 w 6523804"/>
              <a:gd name="connsiteY5" fmla="*/ 1282235 h 9914950"/>
              <a:gd name="connsiteX6" fmla="*/ 6523804 w 6523804"/>
              <a:gd name="connsiteY6" fmla="*/ 9575063 h 9914950"/>
              <a:gd name="connsiteX7" fmla="*/ 5950186 w 6523804"/>
              <a:gd name="connsiteY7" fmla="*/ 9914950 h 9914950"/>
              <a:gd name="connsiteX8" fmla="*/ 1171816 w 6523804"/>
              <a:gd name="connsiteY8" fmla="*/ 1850628 h 99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23804" h="9914950">
                <a:moveTo>
                  <a:pt x="1062619" y="1850629"/>
                </a:moveTo>
                <a:lnTo>
                  <a:pt x="0" y="8367"/>
                </a:lnTo>
                <a:cubicBezTo>
                  <a:pt x="694938" y="2593"/>
                  <a:pt x="798086" y="-26770"/>
                  <a:pt x="894977" y="74726"/>
                </a:cubicBezTo>
                <a:cubicBezTo>
                  <a:pt x="983742" y="198271"/>
                  <a:pt x="1232900" y="635174"/>
                  <a:pt x="1460756" y="1028631"/>
                </a:cubicBezTo>
                <a:lnTo>
                  <a:pt x="1609380" y="1282624"/>
                </a:lnTo>
                <a:lnTo>
                  <a:pt x="1610037" y="1282235"/>
                </a:lnTo>
                <a:lnTo>
                  <a:pt x="6523804" y="9575063"/>
                </a:lnTo>
                <a:lnTo>
                  <a:pt x="5950186" y="9914950"/>
                </a:lnTo>
                <a:lnTo>
                  <a:pt x="1171816" y="1850628"/>
                </a:lnTo>
                <a:close/>
              </a:path>
            </a:pathLst>
          </a:custGeom>
          <a:solidFill>
            <a:schemeClr val="tx2"/>
          </a:solidFill>
          <a:ln w="222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B5D0136-B853-A4FF-BE0B-E70AECD302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292" y="124394"/>
            <a:ext cx="1683069" cy="40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9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64E3-F649-47C1-944C-DA67372D4284}" type="datetime1">
              <a:rPr lang="ru-RU" smtClean="0"/>
              <a:t>07.10.2024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1B5F-4F04-4BBB-80BC-CF17F5D9F7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935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D693-2EB4-4F7B-BF94-B9F3E7B9B617}" type="datetime1">
              <a:rPr lang="ru-RU" smtClean="0"/>
              <a:t>07.10.2024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1B5F-4F04-4BBB-80BC-CF17F5D9F7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648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97" y="437514"/>
            <a:ext cx="10515600" cy="661672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8997" y="113941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36AB-DD37-4066-A784-546961240289}" type="datetime1">
              <a:rPr lang="ru-RU" smtClean="0"/>
              <a:t>07.10.2024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1B5F-4F04-4BBB-80BC-CF17F5D9F7BF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430D052-C26A-1766-CF94-1930466EF8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2704"/>
            <a:ext cx="12192000" cy="249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65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97" y="437514"/>
            <a:ext cx="10515600" cy="661672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8997" y="113941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5F1E1-CFA6-4E95-A885-659AA440508D}" type="datetime1">
              <a:rPr lang="ru-RU" smtClean="0"/>
              <a:t>07.10.2024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1B5F-4F04-4BBB-80BC-CF17F5D9F7BF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E2B7E1-E7BB-FDF5-B39E-B369497042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2704"/>
            <a:ext cx="12192000" cy="249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17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1990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32CB-20DC-48E4-8DBF-8BD45D1A117E}" type="datetime1">
              <a:rPr lang="ru-RU" smtClean="0"/>
              <a:t>07.10.2024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1B5F-4F04-4BBB-80BC-CF17F5D9F7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184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3D7E-B4D1-4E74-AF82-CF2840265177}" type="datetime1">
              <a:rPr lang="ru-RU" smtClean="0"/>
              <a:t>07.10.2024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1B5F-4F04-4BBB-80BC-CF17F5D9F7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15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7341D-587F-40E5-ABED-B9D484A61913}" type="datetime1">
              <a:rPr lang="ru-RU" smtClean="0"/>
              <a:t>07.10.2024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3363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F1B5F-4F04-4BBB-80BC-CF17F5D9F7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72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2" r:id="rId4"/>
    <p:sldLayoutId id="2147483653" r:id="rId5"/>
    <p:sldLayoutId id="2147483651" r:id="rId6"/>
    <p:sldLayoutId id="2147483661" r:id="rId7"/>
    <p:sldLayoutId id="2147483654" r:id="rId8"/>
    <p:sldLayoutId id="2147483656" r:id="rId9"/>
    <p:sldLayoutId id="2147483657" r:id="rId10"/>
    <p:sldLayoutId id="2147483658" r:id="rId11"/>
    <p:sldLayoutId id="2147483659" r:id="rId12"/>
    <p:sldLayoutId id="214748366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74" userDrawn="1">
          <p15:clr>
            <a:srgbClr val="F26B43"/>
          </p15:clr>
        </p15:guide>
        <p15:guide id="2" pos="215" userDrawn="1">
          <p15:clr>
            <a:srgbClr val="F26B43"/>
          </p15:clr>
        </p15:guide>
        <p15:guide id="3" pos="7475" userDrawn="1">
          <p15:clr>
            <a:srgbClr val="F26B43"/>
          </p15:clr>
        </p15:guide>
        <p15:guide id="4" orient="horz" pos="3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image" Target="../media/image30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microsoft.com/office/2007/relationships/hdphoto" Target="../media/hdphoto3.wdp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jpe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FC3FDA-3DFC-8CAE-53C0-29F1A22DD47D}"/>
              </a:ext>
            </a:extLst>
          </p:cNvPr>
          <p:cNvSpPr txBox="1"/>
          <p:nvPr/>
        </p:nvSpPr>
        <p:spPr>
          <a:xfrm>
            <a:off x="239508" y="3578690"/>
            <a:ext cx="6632575" cy="1754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6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latin typeface="+mn-lt"/>
              </a:rPr>
              <a:t>Перспективы развития реализации национального проекта по развитию отрасли беспилотных авиационных систем. Тренды, вызовы, перспективы.</a:t>
            </a:r>
            <a:endParaRPr lang="ru-RU" sz="4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9673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85413" y="1026751"/>
            <a:ext cx="2195977" cy="836150"/>
          </a:xfrm>
          <a:prstGeom prst="rect">
            <a:avLst/>
          </a:prstGeom>
          <a:gradFill>
            <a:gsLst>
              <a:gs pos="0">
                <a:srgbClr val="C90237"/>
              </a:gs>
              <a:gs pos="100000">
                <a:srgbClr val="022456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69551" y="1030195"/>
            <a:ext cx="2009307" cy="836150"/>
          </a:xfrm>
          <a:prstGeom prst="rect">
            <a:avLst/>
          </a:prstGeom>
          <a:gradFill>
            <a:gsLst>
              <a:gs pos="0">
                <a:srgbClr val="C90237"/>
              </a:gs>
              <a:gs pos="100000">
                <a:srgbClr val="022456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03403" y="1030195"/>
            <a:ext cx="1719248" cy="836150"/>
          </a:xfrm>
          <a:prstGeom prst="rect">
            <a:avLst/>
          </a:prstGeom>
          <a:gradFill>
            <a:gsLst>
              <a:gs pos="0">
                <a:srgbClr val="C90237"/>
              </a:gs>
              <a:gs pos="100000">
                <a:srgbClr val="022456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5F7A31-B4E3-4B4A-97CA-1F8B9EA3D862}"/>
              </a:ext>
            </a:extLst>
          </p:cNvPr>
          <p:cNvSpPr txBox="1"/>
          <p:nvPr/>
        </p:nvSpPr>
        <p:spPr>
          <a:xfrm>
            <a:off x="722031" y="1236319"/>
            <a:ext cx="1920422" cy="34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b="1">
                <a:solidFill>
                  <a:srgbClr val="A97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5F7A31-B4E3-4B4A-97CA-1F8B9EA3D862}"/>
              </a:ext>
            </a:extLst>
          </p:cNvPr>
          <p:cNvSpPr txBox="1"/>
          <p:nvPr/>
        </p:nvSpPr>
        <p:spPr>
          <a:xfrm>
            <a:off x="4169551" y="1263238"/>
            <a:ext cx="207734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b="1">
                <a:solidFill>
                  <a:srgbClr val="A97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Законодательство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5F7A31-B4E3-4B4A-97CA-1F8B9EA3D862}"/>
              </a:ext>
            </a:extLst>
          </p:cNvPr>
          <p:cNvSpPr txBox="1"/>
          <p:nvPr/>
        </p:nvSpPr>
        <p:spPr>
          <a:xfrm>
            <a:off x="7035228" y="1232126"/>
            <a:ext cx="1687423" cy="34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b="1">
                <a:solidFill>
                  <a:srgbClr val="A97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Кадры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85413" y="2064137"/>
            <a:ext cx="2420337" cy="23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1225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Недостаточное </a:t>
            </a:r>
            <a:r>
              <a:rPr lang="ru-RU" dirty="0">
                <a:solidFill>
                  <a:srgbClr val="01225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развитие инфраструктуры для полетов БАС, включая специализированные аэродромы и системы управления воздушным движением.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169551" y="2064137"/>
            <a:ext cx="2502854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rgbClr val="01225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Необходимость совершенствования нормативно-правовой базы для интеграции БАС в общее воздушное пространство.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87368" y="1933448"/>
            <a:ext cx="87080" cy="154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Номер слайда 1">
            <a:extLst>
              <a:ext uri="{FF2B5EF4-FFF2-40B4-BE49-F238E27FC236}">
                <a16:creationId xmlns:a16="http://schemas.microsoft.com/office/drawing/2014/main" id="{17435903-0E9B-4895-5F34-E0E90CC44925}"/>
              </a:ext>
            </a:extLst>
          </p:cNvPr>
          <p:cNvSpPr txBox="1">
            <a:spLocks/>
          </p:cNvSpPr>
          <p:nvPr/>
        </p:nvSpPr>
        <p:spPr>
          <a:xfrm>
            <a:off x="9438526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5F1B5F-4F04-4BBB-80BC-CF17F5D9F7BF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235F7A31-B4E3-4B4A-97CA-1F8B9EA3D8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5600" y="203105"/>
            <a:ext cx="8534400" cy="249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b="1">
                <a:solidFill>
                  <a:srgbClr val="A97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  <a:latin typeface="+mn-lt"/>
                <a:ea typeface="+mj-ea"/>
              </a:rPr>
              <a:t>Вызовы</a:t>
            </a:r>
            <a:endParaRPr lang="ru-RU" sz="1801" dirty="0">
              <a:solidFill>
                <a:schemeClr val="bg1"/>
              </a:solidFill>
              <a:latin typeface="+mn-lt"/>
              <a:ea typeface="+mj-ea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1B72AEE6-595F-EFAE-5FEC-2EDEE8F90822}"/>
              </a:ext>
            </a:extLst>
          </p:cNvPr>
          <p:cNvSpPr/>
          <p:nvPr/>
        </p:nvSpPr>
        <p:spPr>
          <a:xfrm>
            <a:off x="3795013" y="1933448"/>
            <a:ext cx="87080" cy="154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9786148" y="1026751"/>
            <a:ext cx="1952333" cy="836150"/>
          </a:xfrm>
          <a:prstGeom prst="rect">
            <a:avLst/>
          </a:prstGeom>
          <a:gradFill>
            <a:gsLst>
              <a:gs pos="0">
                <a:srgbClr val="C90237"/>
              </a:gs>
              <a:gs pos="100000">
                <a:srgbClr val="022456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35F7A31-B4E3-4B4A-97CA-1F8B9EA3D862}"/>
              </a:ext>
            </a:extLst>
          </p:cNvPr>
          <p:cNvSpPr txBox="1"/>
          <p:nvPr/>
        </p:nvSpPr>
        <p:spPr>
          <a:xfrm>
            <a:off x="9825728" y="1232125"/>
            <a:ext cx="1912753" cy="34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b="1">
                <a:solidFill>
                  <a:srgbClr val="A97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1B72AEE6-595F-EFAE-5FEC-2EDEE8F90822}"/>
              </a:ext>
            </a:extLst>
          </p:cNvPr>
          <p:cNvSpPr/>
          <p:nvPr/>
        </p:nvSpPr>
        <p:spPr>
          <a:xfrm>
            <a:off x="9426522" y="1933448"/>
            <a:ext cx="87080" cy="154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1B72AEE6-595F-EFAE-5FEC-2EDEE8F90822}"/>
              </a:ext>
            </a:extLst>
          </p:cNvPr>
          <p:cNvSpPr/>
          <p:nvPr/>
        </p:nvSpPr>
        <p:spPr>
          <a:xfrm>
            <a:off x="6723290" y="1933448"/>
            <a:ext cx="87080" cy="154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6959863" y="2064137"/>
            <a:ext cx="1802368" cy="23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rgbClr val="01225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Недостаток квалифицированных специалистов для разработки и обслуживания сложных беспилотных систем.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9738648" y="2064137"/>
            <a:ext cx="2121919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rgbClr val="01225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Вопросы </a:t>
            </a:r>
            <a:r>
              <a:rPr lang="ru-RU" dirty="0" err="1">
                <a:solidFill>
                  <a:srgbClr val="01225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кибербезопасности</a:t>
            </a:r>
            <a:r>
              <a:rPr lang="ru-RU" dirty="0">
                <a:solidFill>
                  <a:srgbClr val="01225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и предотвращение несанкционированного использования БАС остаются актуальными.</a:t>
            </a:r>
          </a:p>
        </p:txBody>
      </p:sp>
    </p:spTree>
    <p:extLst>
      <p:ext uri="{BB962C8B-B14F-4D97-AF65-F5344CB8AC3E}">
        <p14:creationId xmlns:p14="http://schemas.microsoft.com/office/powerpoint/2010/main" val="844120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D614677-F6DE-148F-2E95-FE47F38B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735" y="0"/>
            <a:ext cx="8534401" cy="639950"/>
          </a:xfrm>
        </p:spPr>
        <p:txBody>
          <a:bodyPr>
            <a:normAutofit/>
          </a:bodyPr>
          <a:lstStyle/>
          <a:p>
            <a:r>
              <a:rPr lang="ru-RU" dirty="0">
                <a:latin typeface="+mn-lt"/>
              </a:rPr>
              <a:t>Скидка покупателю БАС</a:t>
            </a:r>
          </a:p>
        </p:txBody>
      </p:sp>
      <p:sp>
        <p:nvSpPr>
          <p:cNvPr id="59" name="Номер слайда 3">
            <a:extLst>
              <a:ext uri="{FF2B5EF4-FFF2-40B4-BE49-F238E27FC236}">
                <a16:creationId xmlns:a16="http://schemas.microsoft.com/office/drawing/2014/main" id="{4698EDF0-E212-7AA5-29D4-8BBE64BD4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017" y="565203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F1B5F-4F04-4BBB-80BC-CF17F5D9F7B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lear Sans" panose="020B0503030202020304" pitchFamily="34" charset="0"/>
              <a:ea typeface="+mn-ea"/>
              <a:cs typeface="Clear Sans" panose="020B0503030202020304" pitchFamily="34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DD61B46-EFDC-DE2C-2E34-D866D1561E8D}"/>
              </a:ext>
            </a:extLst>
          </p:cNvPr>
          <p:cNvSpPr/>
          <p:nvPr/>
        </p:nvSpPr>
        <p:spPr>
          <a:xfrm>
            <a:off x="6313251" y="1150938"/>
            <a:ext cx="5543787" cy="4856438"/>
          </a:xfrm>
          <a:prstGeom prst="roundRect">
            <a:avLst>
              <a:gd name="adj" fmla="val 4246"/>
            </a:avLst>
          </a:prstGeom>
          <a:solidFill>
            <a:srgbClr val="DDE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94CE39D-B523-3E97-E88E-A332EF2923FB}"/>
              </a:ext>
            </a:extLst>
          </p:cNvPr>
          <p:cNvSpPr/>
          <p:nvPr/>
        </p:nvSpPr>
        <p:spPr>
          <a:xfrm>
            <a:off x="6313251" y="1160461"/>
            <a:ext cx="5543787" cy="1201739"/>
          </a:xfrm>
          <a:prstGeom prst="roundRect">
            <a:avLst>
              <a:gd name="adj" fmla="val 18923"/>
            </a:avLst>
          </a:prstGeom>
          <a:gradFill>
            <a:gsLst>
              <a:gs pos="0">
                <a:srgbClr val="C90237"/>
              </a:gs>
              <a:gs pos="100000">
                <a:srgbClr val="022456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zidenz-Grotesk Pro Light" panose="02000506040000020003" pitchFamily="50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BC2F8DE-8CBD-1C91-724A-6060A513E3D8}"/>
              </a:ext>
            </a:extLst>
          </p:cNvPr>
          <p:cNvSpPr txBox="1"/>
          <p:nvPr/>
        </p:nvSpPr>
        <p:spPr>
          <a:xfrm>
            <a:off x="6454520" y="1282979"/>
            <a:ext cx="4175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Размер поддержки</a:t>
            </a: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50CC4161-8359-75E2-7E50-C444EFA57B0B}"/>
              </a:ext>
            </a:extLst>
          </p:cNvPr>
          <p:cNvGrpSpPr/>
          <p:nvPr/>
        </p:nvGrpSpPr>
        <p:grpSpPr>
          <a:xfrm>
            <a:off x="6453103" y="1471170"/>
            <a:ext cx="1763831" cy="830997"/>
            <a:chOff x="7909794" y="1334485"/>
            <a:chExt cx="1763831" cy="83099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FA6DCF-4430-5055-8180-BF28FCDA2B50}"/>
                </a:ext>
              </a:extLst>
            </p:cNvPr>
            <p:cNvSpPr txBox="1"/>
            <p:nvPr/>
          </p:nvSpPr>
          <p:spPr>
            <a:xfrm>
              <a:off x="7909794" y="1334485"/>
              <a:ext cx="17035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 panose="020B0503030202020304" pitchFamily="34" charset="0"/>
                  <a:ea typeface="+mn-ea"/>
                  <a:cs typeface="Clear Sans" panose="020B0503030202020304" pitchFamily="34" charset="0"/>
                </a:rPr>
                <a:t>≤</a:t>
              </a:r>
              <a:r>
                <a:rPr kumimoji="0" lang="ru-RU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 panose="020B0503030202020304" pitchFamily="34" charset="0"/>
                  <a:ea typeface="+mn-ea"/>
                  <a:cs typeface="Clear Sans" panose="020B0503030202020304" pitchFamily="34" charset="0"/>
                </a:rPr>
                <a:t>2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93BE255-60A0-5F5C-8991-EDB6F51E454D}"/>
                </a:ext>
              </a:extLst>
            </p:cNvPr>
            <p:cNvSpPr txBox="1"/>
            <p:nvPr/>
          </p:nvSpPr>
          <p:spPr>
            <a:xfrm>
              <a:off x="8594628" y="1381087"/>
              <a:ext cx="1078997" cy="6214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 panose="020B0503030202020304" pitchFamily="34" charset="0"/>
                  <a:ea typeface="+mn-ea"/>
                  <a:cs typeface="Clear Sans" panose="020B0503030202020304" pitchFamily="34" charset="0"/>
                </a:rPr>
                <a:t>млн руб.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D1F6B650-9F52-3DB0-E49B-B11E99EA3920}"/>
              </a:ext>
            </a:extLst>
          </p:cNvPr>
          <p:cNvSpPr txBox="1"/>
          <p:nvPr/>
        </p:nvSpPr>
        <p:spPr>
          <a:xfrm>
            <a:off x="7926676" y="1534145"/>
            <a:ext cx="3589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на единицу БАС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(в зависимости от типа БАС)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57E5DFF-1447-7253-3C2A-F5AE3A322132}"/>
              </a:ext>
            </a:extLst>
          </p:cNvPr>
          <p:cNvSpPr txBox="1"/>
          <p:nvPr/>
        </p:nvSpPr>
        <p:spPr>
          <a:xfrm>
            <a:off x="6458742" y="2509790"/>
            <a:ext cx="5405381" cy="2282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8896A4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Ключевые условия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lear Sans" panose="020B0503030202020304" pitchFamily="34" charset="0"/>
              <a:ea typeface="+mn-ea"/>
              <a:cs typeface="Clear Sans" panose="020B05030302020203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Соответствие БАС типу «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мультироторы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»,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в зависимости от взлетной массы: </a:t>
            </a: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до 4 кг (ОКПД-2 30.30.32.152) – скидка до 20% </a:t>
            </a: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до 30 кг (ОКПД-2 30.30.32.153) – скидка до 30%</a:t>
            </a: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до 500 кг (ОКПД-2 30.30.32.154) – скидка до 40%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Наличие заключения о происхождении БАС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(постановление № 719)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911D73F-A4EE-6118-6A90-4E7C4C24EB7C}"/>
              </a:ext>
            </a:extLst>
          </p:cNvPr>
          <p:cNvSpPr/>
          <p:nvPr/>
        </p:nvSpPr>
        <p:spPr>
          <a:xfrm>
            <a:off x="371153" y="1170775"/>
            <a:ext cx="5464014" cy="1199833"/>
          </a:xfrm>
          <a:prstGeom prst="roundRect">
            <a:avLst>
              <a:gd name="adj" fmla="val 20149"/>
            </a:avLst>
          </a:prstGeom>
          <a:solidFill>
            <a:srgbClr val="DDE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A2ADB8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Цель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/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Повышение спроса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на отечественные БАС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B4379F4F-506A-4482-9D43-B96EE98B0BFE}"/>
              </a:ext>
            </a:extLst>
          </p:cNvPr>
          <p:cNvSpPr/>
          <p:nvPr/>
        </p:nvSpPr>
        <p:spPr>
          <a:xfrm>
            <a:off x="366159" y="4202829"/>
            <a:ext cx="2554640" cy="1989084"/>
          </a:xfrm>
          <a:prstGeom prst="roundRect">
            <a:avLst>
              <a:gd name="adj" fmla="val 12543"/>
            </a:avLst>
          </a:prstGeom>
          <a:solidFill>
            <a:srgbClr val="DDE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lear Sans" panose="020B0503030202020304" pitchFamily="34" charset="0"/>
              <a:ea typeface="+mn-ea"/>
              <a:cs typeface="Clear Sans" panose="020B0503030202020304" pitchFamily="34" charset="0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2C3038EF-2C41-945D-7D2A-B621643C489D}"/>
              </a:ext>
            </a:extLst>
          </p:cNvPr>
          <p:cNvGrpSpPr/>
          <p:nvPr/>
        </p:nvGrpSpPr>
        <p:grpSpPr>
          <a:xfrm>
            <a:off x="3301429" y="4210713"/>
            <a:ext cx="2538430" cy="1981200"/>
            <a:chOff x="3340319" y="4026176"/>
            <a:chExt cx="2538430" cy="1981200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E517F042-DECF-4CBD-17FB-6156E484B9C4}"/>
                </a:ext>
              </a:extLst>
            </p:cNvPr>
            <p:cNvSpPr/>
            <p:nvPr/>
          </p:nvSpPr>
          <p:spPr>
            <a:xfrm>
              <a:off x="3340319" y="4026176"/>
              <a:ext cx="2538430" cy="1981200"/>
            </a:xfrm>
            <a:prstGeom prst="roundRect">
              <a:avLst>
                <a:gd name="adj" fmla="val 11082"/>
              </a:avLst>
            </a:prstGeom>
            <a:gradFill>
              <a:gsLst>
                <a:gs pos="0">
                  <a:srgbClr val="C90237"/>
                </a:gs>
                <a:gs pos="100000">
                  <a:srgbClr val="022456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203952"/>
                </a:solidFill>
                <a:effectLst/>
                <a:uLnTx/>
                <a:uFillTx/>
                <a:latin typeface="Akzidenz-Grotesk Pro Light" panose="02000506040000020003" pitchFamily="50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A1916AC-C32C-28A8-D98F-4252D7FE84D8}"/>
                </a:ext>
              </a:extLst>
            </p:cNvPr>
            <p:cNvSpPr txBox="1"/>
            <p:nvPr/>
          </p:nvSpPr>
          <p:spPr>
            <a:xfrm>
              <a:off x="3479912" y="4187866"/>
              <a:ext cx="22391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 panose="020B0503030202020304" pitchFamily="34" charset="0"/>
                  <a:ea typeface="+mn-ea"/>
                  <a:cs typeface="Clear Sans" panose="020B0503030202020304" pitchFamily="34" charset="0"/>
                </a:rPr>
                <a:t>Результат</a:t>
              </a:r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32A616D2-D847-4860-ACDD-CC5F73DF18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79108" y="5115859"/>
              <a:ext cx="1976207" cy="461665"/>
            </a:xfrm>
            <a:prstGeom prst="line">
              <a:avLst/>
            </a:prstGeom>
            <a:ln w="25400" cap="rnd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6DC85A7C-DFB5-6A99-70FF-D782197A769C}"/>
                </a:ext>
              </a:extLst>
            </p:cNvPr>
            <p:cNvGrpSpPr/>
            <p:nvPr/>
          </p:nvGrpSpPr>
          <p:grpSpPr>
            <a:xfrm>
              <a:off x="3447539" y="4338565"/>
              <a:ext cx="2188638" cy="923330"/>
              <a:chOff x="3447539" y="4173189"/>
              <a:chExt cx="2188638" cy="923330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7897FB8-D19E-3102-D5AC-84FDFE2276CD}"/>
                  </a:ext>
                </a:extLst>
              </p:cNvPr>
              <p:cNvSpPr txBox="1"/>
              <p:nvPr/>
            </p:nvSpPr>
            <p:spPr>
              <a:xfrm>
                <a:off x="3927047" y="4480923"/>
                <a:ext cx="17091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lear Sans" panose="020B0503030202020304" pitchFamily="34" charset="0"/>
                    <a:ea typeface="+mn-ea"/>
                    <a:cs typeface="Clear Sans" panose="020B0503030202020304" pitchFamily="34" charset="0"/>
                  </a:rPr>
                  <a:t>Стоимостной объем реализации БАС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D7513DA-0D76-B591-A985-430DD62CF011}"/>
                  </a:ext>
                </a:extLst>
              </p:cNvPr>
              <p:cNvSpPr txBox="1"/>
              <p:nvPr/>
            </p:nvSpPr>
            <p:spPr>
              <a:xfrm>
                <a:off x="3447539" y="4173189"/>
                <a:ext cx="61103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lear Sans" panose="020B0503030202020304" pitchFamily="34" charset="0"/>
                    <a:ea typeface="+mn-ea"/>
                    <a:cs typeface="Clear Sans" panose="020B0503030202020304" pitchFamily="34" charset="0"/>
                  </a:rPr>
                  <a:t>2</a:t>
                </a:r>
                <a:endPara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 panose="020B0503030202020304" pitchFamily="34" charset="0"/>
                  <a:ea typeface="+mn-ea"/>
                  <a:cs typeface="Clear Sans" panose="020B0503030202020304" pitchFamily="34" charset="0"/>
                </a:endParaRPr>
              </a:p>
            </p:txBody>
          </p:sp>
        </p:grp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88DA11C4-0825-85D1-36AE-A11276D65563}"/>
                </a:ext>
              </a:extLst>
            </p:cNvPr>
            <p:cNvGrpSpPr/>
            <p:nvPr/>
          </p:nvGrpSpPr>
          <p:grpSpPr>
            <a:xfrm>
              <a:off x="3854952" y="5062456"/>
              <a:ext cx="1981976" cy="923330"/>
              <a:chOff x="3923048" y="4921400"/>
              <a:chExt cx="1981976" cy="923330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1B28C10-FBEE-A0A3-C6A0-93BA9889434B}"/>
                  </a:ext>
                </a:extLst>
              </p:cNvPr>
              <p:cNvSpPr txBox="1"/>
              <p:nvPr/>
            </p:nvSpPr>
            <p:spPr>
              <a:xfrm>
                <a:off x="3923048" y="5228532"/>
                <a:ext cx="15320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lear Sans" panose="020B0503030202020304" pitchFamily="34" charset="0"/>
                    <a:ea typeface="+mn-ea"/>
                    <a:cs typeface="Clear Sans" panose="020B0503030202020304" pitchFamily="34" charset="0"/>
                  </a:rPr>
                  <a:t>Объем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lear Sans" panose="020B0503030202020304" pitchFamily="34" charset="0"/>
                    <a:ea typeface="+mn-ea"/>
                    <a:cs typeface="Clear Sans" panose="020B0503030202020304" pitchFamily="34" charset="0"/>
                  </a:rPr>
                  <a:t>поддержки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0838D03-DCC5-8B9C-1F85-1BA4DF381690}"/>
                  </a:ext>
                </a:extLst>
              </p:cNvPr>
              <p:cNvSpPr txBox="1"/>
              <p:nvPr/>
            </p:nvSpPr>
            <p:spPr>
              <a:xfrm>
                <a:off x="5293987" y="4921400"/>
                <a:ext cx="61103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lear Sans" panose="020B0503030202020304" pitchFamily="34" charset="0"/>
                    <a:ea typeface="+mn-ea"/>
                    <a:cs typeface="Clear Sans" panose="020B0503030202020304" pitchFamily="34" charset="0"/>
                  </a:rPr>
                  <a:t>1</a:t>
                </a:r>
              </a:p>
            </p:txBody>
          </p:sp>
        </p:grpSp>
      </p:grp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BDFC084E-D947-DF96-6D3C-C49937933D7B}"/>
              </a:ext>
            </a:extLst>
          </p:cNvPr>
          <p:cNvSpPr/>
          <p:nvPr/>
        </p:nvSpPr>
        <p:spPr>
          <a:xfrm>
            <a:off x="366159" y="2698607"/>
            <a:ext cx="5464014" cy="1199833"/>
          </a:xfrm>
          <a:prstGeom prst="roundRect">
            <a:avLst>
              <a:gd name="adj" fmla="val 20960"/>
            </a:avLst>
          </a:prstGeom>
          <a:solidFill>
            <a:srgbClr val="DDE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A2ADB8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Получатели поддержки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Изготовители БАС</a:t>
            </a:r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720B7CD8-1E6D-2234-BFC3-3CBA1E6B985B}"/>
              </a:ext>
            </a:extLst>
          </p:cNvPr>
          <p:cNvGrpSpPr/>
          <p:nvPr/>
        </p:nvGrpSpPr>
        <p:grpSpPr>
          <a:xfrm>
            <a:off x="4683875" y="2856771"/>
            <a:ext cx="971720" cy="883384"/>
            <a:chOff x="2432328" y="3201070"/>
            <a:chExt cx="576262" cy="471959"/>
          </a:xfrm>
          <a:solidFill>
            <a:srgbClr val="022456"/>
          </a:solidFill>
        </p:grpSpPr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5BC53E79-146B-F8FD-932E-AF8BC2E71966}"/>
                </a:ext>
              </a:extLst>
            </p:cNvPr>
            <p:cNvSpPr/>
            <p:nvPr/>
          </p:nvSpPr>
          <p:spPr>
            <a:xfrm>
              <a:off x="2596635" y="3273270"/>
              <a:ext cx="247650" cy="399759"/>
            </a:xfrm>
            <a:custGeom>
              <a:avLst/>
              <a:gdLst>
                <a:gd name="connsiteX0" fmla="*/ 185356 w 247650"/>
                <a:gd name="connsiteY0" fmla="*/ 215456 h 399759"/>
                <a:gd name="connsiteX1" fmla="*/ 161877 w 247650"/>
                <a:gd name="connsiteY1" fmla="*/ 210092 h 399759"/>
                <a:gd name="connsiteX2" fmla="*/ 161924 w 247650"/>
                <a:gd name="connsiteY2" fmla="*/ 209550 h 399759"/>
                <a:gd name="connsiteX3" fmla="*/ 161924 w 247650"/>
                <a:gd name="connsiteY3" fmla="*/ 202311 h 399759"/>
                <a:gd name="connsiteX4" fmla="*/ 123823 w 247650"/>
                <a:gd name="connsiteY4" fmla="*/ 0 h 399759"/>
                <a:gd name="connsiteX5" fmla="*/ 85725 w 247650"/>
                <a:gd name="connsiteY5" fmla="*/ 202311 h 399759"/>
                <a:gd name="connsiteX6" fmla="*/ 85725 w 247650"/>
                <a:gd name="connsiteY6" fmla="*/ 209550 h 399759"/>
                <a:gd name="connsiteX7" fmla="*/ 85771 w 247650"/>
                <a:gd name="connsiteY7" fmla="*/ 210092 h 399759"/>
                <a:gd name="connsiteX8" fmla="*/ 0 w 247650"/>
                <a:gd name="connsiteY8" fmla="*/ 304133 h 399759"/>
                <a:gd name="connsiteX9" fmla="*/ 0 w 247650"/>
                <a:gd name="connsiteY9" fmla="*/ 352425 h 399759"/>
                <a:gd name="connsiteX10" fmla="*/ 3810 w 247650"/>
                <a:gd name="connsiteY10" fmla="*/ 360045 h 399759"/>
                <a:gd name="connsiteX11" fmla="*/ 243840 w 247650"/>
                <a:gd name="connsiteY11" fmla="*/ 360044 h 399759"/>
                <a:gd name="connsiteX12" fmla="*/ 247650 w 247650"/>
                <a:gd name="connsiteY12" fmla="*/ 352425 h 399759"/>
                <a:gd name="connsiteX13" fmla="*/ 247650 w 247650"/>
                <a:gd name="connsiteY13" fmla="*/ 304133 h 399759"/>
                <a:gd name="connsiteX14" fmla="*/ 185356 w 247650"/>
                <a:gd name="connsiteY14" fmla="*/ 215456 h 399759"/>
                <a:gd name="connsiteX15" fmla="*/ 38100 w 247650"/>
                <a:gd name="connsiteY15" fmla="*/ 104775 h 399759"/>
                <a:gd name="connsiteX16" fmla="*/ 123825 w 247650"/>
                <a:gd name="connsiteY16" fmla="*/ 19050 h 399759"/>
                <a:gd name="connsiteX17" fmla="*/ 123824 w 247650"/>
                <a:gd name="connsiteY17" fmla="*/ 190500 h 399759"/>
                <a:gd name="connsiteX18" fmla="*/ 38100 w 247650"/>
                <a:gd name="connsiteY18" fmla="*/ 104775 h 399759"/>
                <a:gd name="connsiteX19" fmla="*/ 142875 w 247650"/>
                <a:gd name="connsiteY19" fmla="*/ 207836 h 399759"/>
                <a:gd name="connsiteX20" fmla="*/ 125271 w 247650"/>
                <a:gd name="connsiteY20" fmla="*/ 228331 h 399759"/>
                <a:gd name="connsiteX21" fmla="*/ 104775 w 247650"/>
                <a:gd name="connsiteY21" fmla="*/ 210727 h 399759"/>
                <a:gd name="connsiteX22" fmla="*/ 104775 w 247650"/>
                <a:gd name="connsiteY22" fmla="*/ 207836 h 399759"/>
                <a:gd name="connsiteX23" fmla="*/ 142875 w 247650"/>
                <a:gd name="connsiteY23" fmla="*/ 207836 h 399759"/>
                <a:gd name="connsiteX24" fmla="*/ 228600 w 247650"/>
                <a:gd name="connsiteY24" fmla="*/ 347567 h 399759"/>
                <a:gd name="connsiteX25" fmla="*/ 19050 w 247650"/>
                <a:gd name="connsiteY25" fmla="*/ 347567 h 399759"/>
                <a:gd name="connsiteX26" fmla="*/ 19050 w 247650"/>
                <a:gd name="connsiteY26" fmla="*/ 304800 h 399759"/>
                <a:gd name="connsiteX27" fmla="*/ 91070 w 247650"/>
                <a:gd name="connsiteY27" fmla="*/ 228812 h 399759"/>
                <a:gd name="connsiteX28" fmla="*/ 143458 w 247650"/>
                <a:gd name="connsiteY28" fmla="*/ 241967 h 399759"/>
                <a:gd name="connsiteX29" fmla="*/ 156612 w 247650"/>
                <a:gd name="connsiteY29" fmla="*/ 228813 h 399759"/>
                <a:gd name="connsiteX30" fmla="*/ 228600 w 247650"/>
                <a:gd name="connsiteY30" fmla="*/ 304800 h 39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47650" h="399759">
                  <a:moveTo>
                    <a:pt x="185356" y="215456"/>
                  </a:moveTo>
                  <a:cubicBezTo>
                    <a:pt x="177800" y="212644"/>
                    <a:pt x="169905" y="210841"/>
                    <a:pt x="161877" y="210092"/>
                  </a:cubicBezTo>
                  <a:cubicBezTo>
                    <a:pt x="161880" y="209908"/>
                    <a:pt x="161924" y="209735"/>
                    <a:pt x="161924" y="209550"/>
                  </a:cubicBezTo>
                  <a:lnTo>
                    <a:pt x="161924" y="202311"/>
                  </a:lnTo>
                  <a:cubicBezTo>
                    <a:pt x="268272" y="159301"/>
                    <a:pt x="239992" y="1941"/>
                    <a:pt x="123823" y="0"/>
                  </a:cubicBezTo>
                  <a:cubicBezTo>
                    <a:pt x="7639" y="1950"/>
                    <a:pt x="-20608" y="159321"/>
                    <a:pt x="85725" y="202311"/>
                  </a:cubicBezTo>
                  <a:lnTo>
                    <a:pt x="85725" y="209550"/>
                  </a:lnTo>
                  <a:cubicBezTo>
                    <a:pt x="85725" y="209737"/>
                    <a:pt x="85769" y="209906"/>
                    <a:pt x="85771" y="210092"/>
                  </a:cubicBezTo>
                  <a:cubicBezTo>
                    <a:pt x="37385" y="214985"/>
                    <a:pt x="431" y="255503"/>
                    <a:pt x="0" y="304133"/>
                  </a:cubicBezTo>
                  <a:lnTo>
                    <a:pt x="0" y="352425"/>
                  </a:lnTo>
                  <a:cubicBezTo>
                    <a:pt x="20" y="355418"/>
                    <a:pt x="1428" y="358233"/>
                    <a:pt x="3810" y="360045"/>
                  </a:cubicBezTo>
                  <a:cubicBezTo>
                    <a:pt x="75059" y="412998"/>
                    <a:pt x="172592" y="412997"/>
                    <a:pt x="243840" y="360044"/>
                  </a:cubicBezTo>
                  <a:cubicBezTo>
                    <a:pt x="246240" y="358246"/>
                    <a:pt x="247651" y="355423"/>
                    <a:pt x="247650" y="352425"/>
                  </a:cubicBezTo>
                  <a:lnTo>
                    <a:pt x="247650" y="304133"/>
                  </a:lnTo>
                  <a:cubicBezTo>
                    <a:pt x="247324" y="264503"/>
                    <a:pt x="222527" y="229204"/>
                    <a:pt x="185356" y="215456"/>
                  </a:cubicBezTo>
                  <a:close/>
                  <a:moveTo>
                    <a:pt x="38100" y="104775"/>
                  </a:moveTo>
                  <a:cubicBezTo>
                    <a:pt x="38171" y="57460"/>
                    <a:pt x="76510" y="19121"/>
                    <a:pt x="123825" y="19050"/>
                  </a:cubicBezTo>
                  <a:cubicBezTo>
                    <a:pt x="237567" y="23851"/>
                    <a:pt x="237533" y="185716"/>
                    <a:pt x="123824" y="190500"/>
                  </a:cubicBezTo>
                  <a:cubicBezTo>
                    <a:pt x="76510" y="190428"/>
                    <a:pt x="38171" y="152090"/>
                    <a:pt x="38100" y="104775"/>
                  </a:cubicBezTo>
                  <a:close/>
                  <a:moveTo>
                    <a:pt x="142875" y="207836"/>
                  </a:moveTo>
                  <a:cubicBezTo>
                    <a:pt x="143673" y="218357"/>
                    <a:pt x="135792" y="227533"/>
                    <a:pt x="125271" y="228331"/>
                  </a:cubicBezTo>
                  <a:cubicBezTo>
                    <a:pt x="114750" y="229129"/>
                    <a:pt x="105573" y="221248"/>
                    <a:pt x="104775" y="210727"/>
                  </a:cubicBezTo>
                  <a:cubicBezTo>
                    <a:pt x="104702" y="209764"/>
                    <a:pt x="104702" y="208798"/>
                    <a:pt x="104775" y="207836"/>
                  </a:cubicBezTo>
                  <a:cubicBezTo>
                    <a:pt x="117372" y="210122"/>
                    <a:pt x="130278" y="210122"/>
                    <a:pt x="142875" y="207836"/>
                  </a:cubicBezTo>
                  <a:close/>
                  <a:moveTo>
                    <a:pt x="228600" y="347567"/>
                  </a:moveTo>
                  <a:cubicBezTo>
                    <a:pt x="165820" y="392012"/>
                    <a:pt x="81830" y="392012"/>
                    <a:pt x="19050" y="347567"/>
                  </a:cubicBezTo>
                  <a:lnTo>
                    <a:pt x="19050" y="304800"/>
                  </a:lnTo>
                  <a:cubicBezTo>
                    <a:pt x="19125" y="264387"/>
                    <a:pt x="50719" y="231052"/>
                    <a:pt x="91070" y="228812"/>
                  </a:cubicBezTo>
                  <a:cubicBezTo>
                    <a:pt x="101904" y="246911"/>
                    <a:pt x="125358" y="252800"/>
                    <a:pt x="143458" y="241967"/>
                  </a:cubicBezTo>
                  <a:cubicBezTo>
                    <a:pt x="148859" y="238733"/>
                    <a:pt x="153378" y="234215"/>
                    <a:pt x="156612" y="228813"/>
                  </a:cubicBezTo>
                  <a:cubicBezTo>
                    <a:pt x="196950" y="231070"/>
                    <a:pt x="228525" y="264399"/>
                    <a:pt x="228600" y="304800"/>
                  </a:cubicBezTo>
                  <a:close/>
                </a:path>
              </a:pathLst>
            </a:custGeom>
            <a:grpFill/>
            <a:ln w="0" cap="flat">
              <a:solidFill>
                <a:srgbClr val="20395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zidenz-Grotesk Pro Light" panose="02000506040000020003" pitchFamily="50" charset="0"/>
                <a:ea typeface="+mn-ea"/>
                <a:cs typeface="+mn-cs"/>
              </a:endParaRPr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FD4222C3-3D10-7E74-8594-EE4E995CB4DD}"/>
                </a:ext>
              </a:extLst>
            </p:cNvPr>
            <p:cNvSpPr/>
            <p:nvPr/>
          </p:nvSpPr>
          <p:spPr>
            <a:xfrm>
              <a:off x="2785420" y="3201070"/>
              <a:ext cx="223170" cy="400051"/>
            </a:xfrm>
            <a:custGeom>
              <a:avLst/>
              <a:gdLst>
                <a:gd name="connsiteX0" fmla="*/ 137446 w 223170"/>
                <a:gd name="connsiteY0" fmla="*/ 210027 h 400051"/>
                <a:gd name="connsiteX1" fmla="*/ 137446 w 223170"/>
                <a:gd name="connsiteY1" fmla="*/ 202406 h 400051"/>
                <a:gd name="connsiteX2" fmla="*/ 99344 w 223170"/>
                <a:gd name="connsiteY2" fmla="*/ 0 h 400051"/>
                <a:gd name="connsiteX3" fmla="*/ 0 w 223170"/>
                <a:gd name="connsiteY3" fmla="*/ 71628 h 400051"/>
                <a:gd name="connsiteX4" fmla="*/ 16193 w 223170"/>
                <a:gd name="connsiteY4" fmla="*/ 83534 h 400051"/>
                <a:gd name="connsiteX5" fmla="*/ 185071 w 223170"/>
                <a:gd name="connsiteY5" fmla="*/ 104776 h 400051"/>
                <a:gd name="connsiteX6" fmla="*/ 98191 w 223170"/>
                <a:gd name="connsiteY6" fmla="*/ 190225 h 400051"/>
                <a:gd name="connsiteX7" fmla="*/ 58769 w 223170"/>
                <a:gd name="connsiteY7" fmla="*/ 180309 h 400051"/>
                <a:gd name="connsiteX8" fmla="*/ 56483 w 223170"/>
                <a:gd name="connsiteY8" fmla="*/ 200312 h 400051"/>
                <a:gd name="connsiteX9" fmla="*/ 61246 w 223170"/>
                <a:gd name="connsiteY9" fmla="*/ 202312 h 400051"/>
                <a:gd name="connsiteX10" fmla="*/ 61246 w 223170"/>
                <a:gd name="connsiteY10" fmla="*/ 210027 h 400051"/>
                <a:gd name="connsiteX11" fmla="*/ 53912 w 223170"/>
                <a:gd name="connsiteY11" fmla="*/ 211075 h 400051"/>
                <a:gd name="connsiteX12" fmla="*/ 12192 w 223170"/>
                <a:gd name="connsiteY12" fmla="*/ 273559 h 400051"/>
                <a:gd name="connsiteX13" fmla="*/ 48863 w 223170"/>
                <a:gd name="connsiteY13" fmla="*/ 301086 h 400051"/>
                <a:gd name="connsiteX14" fmla="*/ 75914 w 223170"/>
                <a:gd name="connsiteY14" fmla="*/ 286513 h 400051"/>
                <a:gd name="connsiteX15" fmla="*/ 86106 w 223170"/>
                <a:gd name="connsiteY15" fmla="*/ 271654 h 400051"/>
                <a:gd name="connsiteX16" fmla="*/ 107433 w 223170"/>
                <a:gd name="connsiteY16" fmla="*/ 268883 h 400051"/>
                <a:gd name="connsiteX17" fmla="*/ 110204 w 223170"/>
                <a:gd name="connsiteY17" fmla="*/ 271654 h 400051"/>
                <a:gd name="connsiteX18" fmla="*/ 120396 w 223170"/>
                <a:gd name="connsiteY18" fmla="*/ 286513 h 400051"/>
                <a:gd name="connsiteX19" fmla="*/ 147542 w 223170"/>
                <a:gd name="connsiteY19" fmla="*/ 301181 h 400051"/>
                <a:gd name="connsiteX20" fmla="*/ 134207 w 223170"/>
                <a:gd name="connsiteY20" fmla="*/ 328900 h 400051"/>
                <a:gd name="connsiteX21" fmla="*/ 128683 w 223170"/>
                <a:gd name="connsiteY21" fmla="*/ 359189 h 400051"/>
                <a:gd name="connsiteX22" fmla="*/ 98203 w 223170"/>
                <a:gd name="connsiteY22" fmla="*/ 355093 h 400051"/>
                <a:gd name="connsiteX23" fmla="*/ 76771 w 223170"/>
                <a:gd name="connsiteY23" fmla="*/ 361951 h 400051"/>
                <a:gd name="connsiteX24" fmla="*/ 77914 w 223170"/>
                <a:gd name="connsiteY24" fmla="*/ 398813 h 400051"/>
                <a:gd name="connsiteX25" fmla="*/ 99346 w 223170"/>
                <a:gd name="connsiteY25" fmla="*/ 400051 h 400051"/>
                <a:gd name="connsiteX26" fmla="*/ 219361 w 223170"/>
                <a:gd name="connsiteY26" fmla="*/ 360046 h 400051"/>
                <a:gd name="connsiteX27" fmla="*/ 223171 w 223170"/>
                <a:gd name="connsiteY27" fmla="*/ 352426 h 400051"/>
                <a:gd name="connsiteX28" fmla="*/ 223171 w 223170"/>
                <a:gd name="connsiteY28" fmla="*/ 304801 h 400051"/>
                <a:gd name="connsiteX29" fmla="*/ 137446 w 223170"/>
                <a:gd name="connsiteY29" fmla="*/ 210027 h 400051"/>
                <a:gd name="connsiteX30" fmla="*/ 118396 w 223170"/>
                <a:gd name="connsiteY30" fmla="*/ 209550 h 400051"/>
                <a:gd name="connsiteX31" fmla="*/ 99046 w 223170"/>
                <a:gd name="connsiteY31" fmla="*/ 228361 h 400051"/>
                <a:gd name="connsiteX32" fmla="*/ 80235 w 223170"/>
                <a:gd name="connsiteY32" fmla="*/ 209012 h 400051"/>
                <a:gd name="connsiteX33" fmla="*/ 80296 w 223170"/>
                <a:gd name="connsiteY33" fmla="*/ 207740 h 400051"/>
                <a:gd name="connsiteX34" fmla="*/ 118396 w 223170"/>
                <a:gd name="connsiteY34" fmla="*/ 207835 h 400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3170" h="400051">
                  <a:moveTo>
                    <a:pt x="137446" y="210027"/>
                  </a:moveTo>
                  <a:lnTo>
                    <a:pt x="137446" y="202406"/>
                  </a:lnTo>
                  <a:cubicBezTo>
                    <a:pt x="243767" y="159404"/>
                    <a:pt x="215560" y="1939"/>
                    <a:pt x="99344" y="0"/>
                  </a:cubicBezTo>
                  <a:cubicBezTo>
                    <a:pt x="54266" y="11"/>
                    <a:pt x="14251" y="28862"/>
                    <a:pt x="0" y="71628"/>
                  </a:cubicBezTo>
                  <a:cubicBezTo>
                    <a:pt x="5732" y="75121"/>
                    <a:pt x="11149" y="79105"/>
                    <a:pt x="16193" y="83534"/>
                  </a:cubicBezTo>
                  <a:cubicBezTo>
                    <a:pt x="43278" y="-12724"/>
                    <a:pt x="182377" y="3606"/>
                    <a:pt x="185071" y="104776"/>
                  </a:cubicBezTo>
                  <a:cubicBezTo>
                    <a:pt x="184676" y="152363"/>
                    <a:pt x="145779" y="190620"/>
                    <a:pt x="98191" y="190225"/>
                  </a:cubicBezTo>
                  <a:cubicBezTo>
                    <a:pt x="84448" y="190111"/>
                    <a:pt x="70931" y="186711"/>
                    <a:pt x="58769" y="180309"/>
                  </a:cubicBezTo>
                  <a:cubicBezTo>
                    <a:pt x="58684" y="187037"/>
                    <a:pt x="57918" y="193738"/>
                    <a:pt x="56483" y="200312"/>
                  </a:cubicBezTo>
                  <a:cubicBezTo>
                    <a:pt x="58028" y="201076"/>
                    <a:pt x="59619" y="201744"/>
                    <a:pt x="61246" y="202312"/>
                  </a:cubicBezTo>
                  <a:lnTo>
                    <a:pt x="61246" y="210027"/>
                  </a:lnTo>
                  <a:cubicBezTo>
                    <a:pt x="58769" y="210313"/>
                    <a:pt x="56388" y="210599"/>
                    <a:pt x="53912" y="211075"/>
                  </a:cubicBezTo>
                  <a:cubicBezTo>
                    <a:pt x="46811" y="235720"/>
                    <a:pt x="32233" y="257553"/>
                    <a:pt x="12192" y="273559"/>
                  </a:cubicBezTo>
                  <a:cubicBezTo>
                    <a:pt x="26149" y="280164"/>
                    <a:pt x="38623" y="289528"/>
                    <a:pt x="48863" y="301086"/>
                  </a:cubicBezTo>
                  <a:cubicBezTo>
                    <a:pt x="52059" y="290287"/>
                    <a:pt x="66658" y="290065"/>
                    <a:pt x="75914" y="286513"/>
                  </a:cubicBezTo>
                  <a:lnTo>
                    <a:pt x="86106" y="271654"/>
                  </a:lnTo>
                  <a:cubicBezTo>
                    <a:pt x="91230" y="264999"/>
                    <a:pt x="100779" y="263759"/>
                    <a:pt x="107433" y="268883"/>
                  </a:cubicBezTo>
                  <a:cubicBezTo>
                    <a:pt x="108472" y="269683"/>
                    <a:pt x="109404" y="270614"/>
                    <a:pt x="110204" y="271654"/>
                  </a:cubicBezTo>
                  <a:lnTo>
                    <a:pt x="120396" y="286513"/>
                  </a:lnTo>
                  <a:cubicBezTo>
                    <a:pt x="129885" y="290142"/>
                    <a:pt x="144277" y="290266"/>
                    <a:pt x="147542" y="301181"/>
                  </a:cubicBezTo>
                  <a:cubicBezTo>
                    <a:pt x="151400" y="311515"/>
                    <a:pt x="139172" y="321249"/>
                    <a:pt x="134207" y="328900"/>
                  </a:cubicBezTo>
                  <a:cubicBezTo>
                    <a:pt x="133699" y="339061"/>
                    <a:pt x="138023" y="352784"/>
                    <a:pt x="128683" y="359189"/>
                  </a:cubicBezTo>
                  <a:cubicBezTo>
                    <a:pt x="119680" y="366033"/>
                    <a:pt x="107915" y="357680"/>
                    <a:pt x="98203" y="355093"/>
                  </a:cubicBezTo>
                  <a:cubicBezTo>
                    <a:pt x="91222" y="357862"/>
                    <a:pt x="84062" y="360153"/>
                    <a:pt x="76771" y="361951"/>
                  </a:cubicBezTo>
                  <a:cubicBezTo>
                    <a:pt x="77965" y="374200"/>
                    <a:pt x="78347" y="386514"/>
                    <a:pt x="77914" y="398813"/>
                  </a:cubicBezTo>
                  <a:cubicBezTo>
                    <a:pt x="85027" y="399653"/>
                    <a:pt x="92184" y="400066"/>
                    <a:pt x="99346" y="400051"/>
                  </a:cubicBezTo>
                  <a:cubicBezTo>
                    <a:pt x="142601" y="399905"/>
                    <a:pt x="184669" y="385883"/>
                    <a:pt x="219361" y="360046"/>
                  </a:cubicBezTo>
                  <a:cubicBezTo>
                    <a:pt x="221760" y="358248"/>
                    <a:pt x="223172" y="355425"/>
                    <a:pt x="223171" y="352426"/>
                  </a:cubicBezTo>
                  <a:lnTo>
                    <a:pt x="223171" y="304801"/>
                  </a:lnTo>
                  <a:cubicBezTo>
                    <a:pt x="223079" y="255920"/>
                    <a:pt x="186073" y="215007"/>
                    <a:pt x="137446" y="210027"/>
                  </a:cubicBezTo>
                  <a:close/>
                  <a:moveTo>
                    <a:pt x="118396" y="209550"/>
                  </a:moveTo>
                  <a:cubicBezTo>
                    <a:pt x="118247" y="220088"/>
                    <a:pt x="109584" y="228510"/>
                    <a:pt x="99046" y="228361"/>
                  </a:cubicBezTo>
                  <a:cubicBezTo>
                    <a:pt x="88509" y="228213"/>
                    <a:pt x="80087" y="219550"/>
                    <a:pt x="80235" y="209012"/>
                  </a:cubicBezTo>
                  <a:cubicBezTo>
                    <a:pt x="80241" y="208587"/>
                    <a:pt x="80261" y="208163"/>
                    <a:pt x="80296" y="207740"/>
                  </a:cubicBezTo>
                  <a:cubicBezTo>
                    <a:pt x="92880" y="210129"/>
                    <a:pt x="105799" y="210161"/>
                    <a:pt x="118396" y="207835"/>
                  </a:cubicBezTo>
                  <a:close/>
                </a:path>
              </a:pathLst>
            </a:custGeom>
            <a:grpFill/>
            <a:ln w="0" cap="flat">
              <a:solidFill>
                <a:srgbClr val="20395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zidenz-Grotesk Pro Light" panose="02000506040000020003" pitchFamily="50" charset="0"/>
                <a:ea typeface="+mn-ea"/>
                <a:cs typeface="+mn-cs"/>
              </a:endParaRPr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0EA50326-1581-EA7F-7E5E-A3BBB7D83D5B}"/>
                </a:ext>
              </a:extLst>
            </p:cNvPr>
            <p:cNvSpPr/>
            <p:nvPr/>
          </p:nvSpPr>
          <p:spPr>
            <a:xfrm>
              <a:off x="2432328" y="3201071"/>
              <a:ext cx="223170" cy="400050"/>
            </a:xfrm>
            <a:custGeom>
              <a:avLst/>
              <a:gdLst>
                <a:gd name="connsiteX0" fmla="*/ 85439 w 223170"/>
                <a:gd name="connsiteY0" fmla="*/ 291655 h 400050"/>
                <a:gd name="connsiteX1" fmla="*/ 102775 w 223170"/>
                <a:gd name="connsiteY1" fmla="*/ 286512 h 400050"/>
                <a:gd name="connsiteX2" fmla="*/ 112967 w 223170"/>
                <a:gd name="connsiteY2" fmla="*/ 271653 h 400050"/>
                <a:gd name="connsiteX3" fmla="*/ 134294 w 223170"/>
                <a:gd name="connsiteY3" fmla="*/ 268882 h 400050"/>
                <a:gd name="connsiteX4" fmla="*/ 137065 w 223170"/>
                <a:gd name="connsiteY4" fmla="*/ 271653 h 400050"/>
                <a:gd name="connsiteX5" fmla="*/ 147256 w 223170"/>
                <a:gd name="connsiteY5" fmla="*/ 286512 h 400050"/>
                <a:gd name="connsiteX6" fmla="*/ 174308 w 223170"/>
                <a:gd name="connsiteY6" fmla="*/ 301085 h 400050"/>
                <a:gd name="connsiteX7" fmla="*/ 210884 w 223170"/>
                <a:gd name="connsiteY7" fmla="*/ 273558 h 400050"/>
                <a:gd name="connsiteX8" fmla="*/ 169259 w 223170"/>
                <a:gd name="connsiteY8" fmla="*/ 211074 h 400050"/>
                <a:gd name="connsiteX9" fmla="*/ 161925 w 223170"/>
                <a:gd name="connsiteY9" fmla="*/ 210026 h 400050"/>
                <a:gd name="connsiteX10" fmla="*/ 161925 w 223170"/>
                <a:gd name="connsiteY10" fmla="*/ 202311 h 400050"/>
                <a:gd name="connsiteX11" fmla="*/ 166688 w 223170"/>
                <a:gd name="connsiteY11" fmla="*/ 200310 h 400050"/>
                <a:gd name="connsiteX12" fmla="*/ 164402 w 223170"/>
                <a:gd name="connsiteY12" fmla="*/ 180308 h 400050"/>
                <a:gd name="connsiteX13" fmla="*/ 48015 w 223170"/>
                <a:gd name="connsiteY13" fmla="*/ 144189 h 400050"/>
                <a:gd name="connsiteX14" fmla="*/ 38101 w 223170"/>
                <a:gd name="connsiteY14" fmla="*/ 104773 h 400050"/>
                <a:gd name="connsiteX15" fmla="*/ 206978 w 223170"/>
                <a:gd name="connsiteY15" fmla="*/ 83534 h 400050"/>
                <a:gd name="connsiteX16" fmla="*/ 223171 w 223170"/>
                <a:gd name="connsiteY16" fmla="*/ 71628 h 400050"/>
                <a:gd name="connsiteX17" fmla="*/ 123825 w 223170"/>
                <a:gd name="connsiteY17" fmla="*/ 0 h 400050"/>
                <a:gd name="connsiteX18" fmla="*/ 85725 w 223170"/>
                <a:gd name="connsiteY18" fmla="*/ 202406 h 400050"/>
                <a:gd name="connsiteX19" fmla="*/ 85725 w 223170"/>
                <a:gd name="connsiteY19" fmla="*/ 210027 h 400050"/>
                <a:gd name="connsiteX20" fmla="*/ 0 w 223170"/>
                <a:gd name="connsiteY20" fmla="*/ 304800 h 400050"/>
                <a:gd name="connsiteX21" fmla="*/ 0 w 223170"/>
                <a:gd name="connsiteY21" fmla="*/ 352425 h 400050"/>
                <a:gd name="connsiteX22" fmla="*/ 3810 w 223170"/>
                <a:gd name="connsiteY22" fmla="*/ 360045 h 400050"/>
                <a:gd name="connsiteX23" fmla="*/ 123825 w 223170"/>
                <a:gd name="connsiteY23" fmla="*/ 400050 h 400050"/>
                <a:gd name="connsiteX24" fmla="*/ 145256 w 223170"/>
                <a:gd name="connsiteY24" fmla="*/ 398812 h 400050"/>
                <a:gd name="connsiteX25" fmla="*/ 146399 w 223170"/>
                <a:gd name="connsiteY25" fmla="*/ 361950 h 400050"/>
                <a:gd name="connsiteX26" fmla="*/ 124968 w 223170"/>
                <a:gd name="connsiteY26" fmla="*/ 355092 h 400050"/>
                <a:gd name="connsiteX27" fmla="*/ 94489 w 223170"/>
                <a:gd name="connsiteY27" fmla="*/ 359188 h 400050"/>
                <a:gd name="connsiteX28" fmla="*/ 88964 w 223170"/>
                <a:gd name="connsiteY28" fmla="*/ 328898 h 400050"/>
                <a:gd name="connsiteX29" fmla="*/ 78010 w 223170"/>
                <a:gd name="connsiteY29" fmla="*/ 314611 h 400050"/>
                <a:gd name="connsiteX30" fmla="*/ 80804 w 223170"/>
                <a:gd name="connsiteY30" fmla="*/ 294024 h 400050"/>
                <a:gd name="connsiteX31" fmla="*/ 85439 w 223170"/>
                <a:gd name="connsiteY31" fmla="*/ 291655 h 400050"/>
                <a:gd name="connsiteX32" fmla="*/ 104775 w 223170"/>
                <a:gd name="connsiteY32" fmla="*/ 207835 h 400050"/>
                <a:gd name="connsiteX33" fmla="*/ 142875 w 223170"/>
                <a:gd name="connsiteY33" fmla="*/ 207740 h 400050"/>
                <a:gd name="connsiteX34" fmla="*/ 125340 w 223170"/>
                <a:gd name="connsiteY34" fmla="*/ 228298 h 400050"/>
                <a:gd name="connsiteX35" fmla="*/ 104782 w 223170"/>
                <a:gd name="connsiteY35" fmla="*/ 210762 h 400050"/>
                <a:gd name="connsiteX36" fmla="*/ 104775 w 223170"/>
                <a:gd name="connsiteY36" fmla="*/ 207835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23170" h="400050">
                  <a:moveTo>
                    <a:pt x="85439" y="291655"/>
                  </a:moveTo>
                  <a:lnTo>
                    <a:pt x="102775" y="286512"/>
                  </a:lnTo>
                  <a:lnTo>
                    <a:pt x="112967" y="271653"/>
                  </a:lnTo>
                  <a:cubicBezTo>
                    <a:pt x="118091" y="264998"/>
                    <a:pt x="127639" y="263758"/>
                    <a:pt x="134294" y="268882"/>
                  </a:cubicBezTo>
                  <a:cubicBezTo>
                    <a:pt x="135333" y="269682"/>
                    <a:pt x="136264" y="270613"/>
                    <a:pt x="137065" y="271653"/>
                  </a:cubicBezTo>
                  <a:lnTo>
                    <a:pt x="147256" y="286512"/>
                  </a:lnTo>
                  <a:cubicBezTo>
                    <a:pt x="156527" y="290072"/>
                    <a:pt x="171098" y="290275"/>
                    <a:pt x="174308" y="301085"/>
                  </a:cubicBezTo>
                  <a:cubicBezTo>
                    <a:pt x="184506" y="289523"/>
                    <a:pt x="196950" y="280157"/>
                    <a:pt x="210884" y="273558"/>
                  </a:cubicBezTo>
                  <a:cubicBezTo>
                    <a:pt x="190929" y="257492"/>
                    <a:pt x="176397" y="235678"/>
                    <a:pt x="169259" y="211074"/>
                  </a:cubicBezTo>
                  <a:cubicBezTo>
                    <a:pt x="166783" y="210597"/>
                    <a:pt x="164402" y="210312"/>
                    <a:pt x="161925" y="210026"/>
                  </a:cubicBezTo>
                  <a:lnTo>
                    <a:pt x="161925" y="202311"/>
                  </a:lnTo>
                  <a:cubicBezTo>
                    <a:pt x="163552" y="201743"/>
                    <a:pt x="165143" y="201075"/>
                    <a:pt x="166688" y="200310"/>
                  </a:cubicBezTo>
                  <a:cubicBezTo>
                    <a:pt x="165253" y="193737"/>
                    <a:pt x="164488" y="187035"/>
                    <a:pt x="164402" y="180308"/>
                  </a:cubicBezTo>
                  <a:cubicBezTo>
                    <a:pt x="122288" y="202473"/>
                    <a:pt x="70180" y="186302"/>
                    <a:pt x="48015" y="144189"/>
                  </a:cubicBezTo>
                  <a:cubicBezTo>
                    <a:pt x="41615" y="132029"/>
                    <a:pt x="38216" y="118515"/>
                    <a:pt x="38101" y="104773"/>
                  </a:cubicBezTo>
                  <a:cubicBezTo>
                    <a:pt x="40792" y="3625"/>
                    <a:pt x="179886" y="-12742"/>
                    <a:pt x="206978" y="83534"/>
                  </a:cubicBezTo>
                  <a:cubicBezTo>
                    <a:pt x="212021" y="79105"/>
                    <a:pt x="217439" y="75121"/>
                    <a:pt x="223171" y="71628"/>
                  </a:cubicBezTo>
                  <a:cubicBezTo>
                    <a:pt x="208919" y="28862"/>
                    <a:pt x="168904" y="10"/>
                    <a:pt x="123825" y="0"/>
                  </a:cubicBezTo>
                  <a:cubicBezTo>
                    <a:pt x="7566" y="1948"/>
                    <a:pt x="-20557" y="159451"/>
                    <a:pt x="85725" y="202406"/>
                  </a:cubicBezTo>
                  <a:lnTo>
                    <a:pt x="85725" y="210027"/>
                  </a:lnTo>
                  <a:cubicBezTo>
                    <a:pt x="37098" y="215008"/>
                    <a:pt x="93" y="255919"/>
                    <a:pt x="0" y="304800"/>
                  </a:cubicBezTo>
                  <a:lnTo>
                    <a:pt x="0" y="352425"/>
                  </a:lnTo>
                  <a:cubicBezTo>
                    <a:pt x="-1" y="355423"/>
                    <a:pt x="1411" y="358247"/>
                    <a:pt x="3810" y="360045"/>
                  </a:cubicBezTo>
                  <a:cubicBezTo>
                    <a:pt x="38502" y="385882"/>
                    <a:pt x="80569" y="399904"/>
                    <a:pt x="123825" y="400050"/>
                  </a:cubicBezTo>
                  <a:cubicBezTo>
                    <a:pt x="130987" y="400065"/>
                    <a:pt x="138144" y="399651"/>
                    <a:pt x="145256" y="398812"/>
                  </a:cubicBezTo>
                  <a:cubicBezTo>
                    <a:pt x="144826" y="386513"/>
                    <a:pt x="145208" y="374199"/>
                    <a:pt x="146399" y="361950"/>
                  </a:cubicBezTo>
                  <a:cubicBezTo>
                    <a:pt x="139109" y="360148"/>
                    <a:pt x="131949" y="357857"/>
                    <a:pt x="124968" y="355092"/>
                  </a:cubicBezTo>
                  <a:cubicBezTo>
                    <a:pt x="116046" y="357491"/>
                    <a:pt x="103205" y="366048"/>
                    <a:pt x="94489" y="359188"/>
                  </a:cubicBezTo>
                  <a:cubicBezTo>
                    <a:pt x="85152" y="352795"/>
                    <a:pt x="89470" y="339049"/>
                    <a:pt x="88964" y="328898"/>
                  </a:cubicBezTo>
                  <a:lnTo>
                    <a:pt x="78010" y="314611"/>
                  </a:lnTo>
                  <a:cubicBezTo>
                    <a:pt x="73097" y="308154"/>
                    <a:pt x="74348" y="298937"/>
                    <a:pt x="80804" y="294024"/>
                  </a:cubicBezTo>
                  <a:cubicBezTo>
                    <a:pt x="82196" y="292965"/>
                    <a:pt x="83765" y="292163"/>
                    <a:pt x="85439" y="291655"/>
                  </a:cubicBezTo>
                  <a:close/>
                  <a:moveTo>
                    <a:pt x="104775" y="207835"/>
                  </a:moveTo>
                  <a:cubicBezTo>
                    <a:pt x="117372" y="210161"/>
                    <a:pt x="130290" y="210128"/>
                    <a:pt x="142875" y="207740"/>
                  </a:cubicBezTo>
                  <a:cubicBezTo>
                    <a:pt x="143710" y="218259"/>
                    <a:pt x="135859" y="227463"/>
                    <a:pt x="125340" y="228298"/>
                  </a:cubicBezTo>
                  <a:cubicBezTo>
                    <a:pt x="114821" y="229132"/>
                    <a:pt x="105617" y="221281"/>
                    <a:pt x="104782" y="210762"/>
                  </a:cubicBezTo>
                  <a:cubicBezTo>
                    <a:pt x="104705" y="209788"/>
                    <a:pt x="104703" y="208810"/>
                    <a:pt x="104775" y="207835"/>
                  </a:cubicBezTo>
                  <a:close/>
                </a:path>
              </a:pathLst>
            </a:custGeom>
            <a:grpFill/>
            <a:ln w="0" cap="flat">
              <a:solidFill>
                <a:srgbClr val="20395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zidenz-Grotesk Pro Light" panose="02000506040000020003" pitchFamily="50" charset="0"/>
                <a:ea typeface="+mn-ea"/>
                <a:cs typeface="+mn-cs"/>
              </a:endParaRPr>
            </a:p>
          </p:txBody>
        </p:sp>
        <p:sp>
          <p:nvSpPr>
            <p:cNvPr id="49" name="Месяц 48">
              <a:extLst>
                <a:ext uri="{FF2B5EF4-FFF2-40B4-BE49-F238E27FC236}">
                  <a16:creationId xmlns:a16="http://schemas.microsoft.com/office/drawing/2014/main" id="{7F45E83E-005F-629F-5E23-C9E374A00E5E}"/>
                </a:ext>
              </a:extLst>
            </p:cNvPr>
            <p:cNvSpPr/>
            <p:nvPr/>
          </p:nvSpPr>
          <p:spPr>
            <a:xfrm rot="1449700">
              <a:off x="2473913" y="3443275"/>
              <a:ext cx="140181" cy="133177"/>
            </a:xfrm>
            <a:prstGeom prst="moon">
              <a:avLst>
                <a:gd name="adj" fmla="val 85592"/>
              </a:avLst>
            </a:prstGeom>
            <a:grpFill/>
            <a:ln w="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zidenz-Grotesk Pro Light" panose="02000506040000020003" pitchFamily="50" charset="0"/>
                <a:ea typeface="+mn-ea"/>
                <a:cs typeface="+mn-cs"/>
              </a:endParaRPr>
            </a:p>
          </p:txBody>
        </p:sp>
        <p:sp>
          <p:nvSpPr>
            <p:cNvPr id="50" name="Месяц 49">
              <a:extLst>
                <a:ext uri="{FF2B5EF4-FFF2-40B4-BE49-F238E27FC236}">
                  <a16:creationId xmlns:a16="http://schemas.microsoft.com/office/drawing/2014/main" id="{21049483-A387-C9DE-6755-AD510A703C16}"/>
                </a:ext>
              </a:extLst>
            </p:cNvPr>
            <p:cNvSpPr/>
            <p:nvPr/>
          </p:nvSpPr>
          <p:spPr>
            <a:xfrm rot="20314720" flipH="1">
              <a:off x="2831145" y="3448849"/>
              <a:ext cx="138211" cy="131884"/>
            </a:xfrm>
            <a:prstGeom prst="moon">
              <a:avLst>
                <a:gd name="adj" fmla="val 87500"/>
              </a:avLst>
            </a:prstGeom>
            <a:grpFill/>
            <a:ln w="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zidenz-Grotesk Pro Light" panose="02000506040000020003" pitchFamily="50" charset="0"/>
                <a:ea typeface="+mn-ea"/>
                <a:cs typeface="+mn-cs"/>
              </a:endParaRPr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43DBE5E7-5B14-E5EB-5B4C-A4F1A92A073B}"/>
              </a:ext>
            </a:extLst>
          </p:cNvPr>
          <p:cNvGrpSpPr/>
          <p:nvPr/>
        </p:nvGrpSpPr>
        <p:grpSpPr>
          <a:xfrm>
            <a:off x="5286691" y="1357512"/>
            <a:ext cx="1092918" cy="1088681"/>
            <a:chOff x="4481749" y="1333499"/>
            <a:chExt cx="2804876" cy="2794001"/>
          </a:xfrm>
        </p:grpSpPr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6393CE28-F4E0-8B79-72FB-26A32E8878F9}"/>
                </a:ext>
              </a:extLst>
            </p:cNvPr>
            <p:cNvGrpSpPr/>
            <p:nvPr/>
          </p:nvGrpSpPr>
          <p:grpSpPr>
            <a:xfrm rot="16200000">
              <a:off x="4481749" y="1333499"/>
              <a:ext cx="2794000" cy="2794000"/>
              <a:chOff x="4266634" y="977900"/>
              <a:chExt cx="2794000" cy="2794000"/>
            </a:xfrm>
          </p:grpSpPr>
          <p:sp>
            <p:nvSpPr>
              <p:cNvPr id="71" name="Арка 70">
                <a:extLst>
                  <a:ext uri="{FF2B5EF4-FFF2-40B4-BE49-F238E27FC236}">
                    <a16:creationId xmlns:a16="http://schemas.microsoft.com/office/drawing/2014/main" id="{80C63379-B8BC-F386-5B4B-AA24A580C271}"/>
                  </a:ext>
                </a:extLst>
              </p:cNvPr>
              <p:cNvSpPr/>
              <p:nvPr/>
            </p:nvSpPr>
            <p:spPr>
              <a:xfrm>
                <a:off x="4930209" y="1641475"/>
                <a:ext cx="1466850" cy="1466850"/>
              </a:xfrm>
              <a:prstGeom prst="blockArc">
                <a:avLst>
                  <a:gd name="adj1" fmla="val 10746368"/>
                  <a:gd name="adj2" fmla="val 21553088"/>
                  <a:gd name="adj3" fmla="val 18276"/>
                </a:avLst>
              </a:prstGeom>
              <a:gradFill>
                <a:gsLst>
                  <a:gs pos="0">
                    <a:srgbClr val="DDE1E5"/>
                  </a:gs>
                  <a:gs pos="100000">
                    <a:schemeClr val="bg1">
                      <a:alpha val="3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zidenz-Grotesk Pro Light" panose="02000506040000020003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72" name="Арка 71">
                <a:extLst>
                  <a:ext uri="{FF2B5EF4-FFF2-40B4-BE49-F238E27FC236}">
                    <a16:creationId xmlns:a16="http://schemas.microsoft.com/office/drawing/2014/main" id="{B7812E60-9A63-9836-38C7-61B12BB95649}"/>
                  </a:ext>
                </a:extLst>
              </p:cNvPr>
              <p:cNvSpPr/>
              <p:nvPr/>
            </p:nvSpPr>
            <p:spPr>
              <a:xfrm>
                <a:off x="4266634" y="977900"/>
                <a:ext cx="2794000" cy="2794000"/>
              </a:xfrm>
              <a:prstGeom prst="blockArc">
                <a:avLst>
                  <a:gd name="adj1" fmla="val 13876445"/>
                  <a:gd name="adj2" fmla="val 21579196"/>
                  <a:gd name="adj3" fmla="val 10468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3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zidenz-Grotesk Pro Light" panose="02000506040000020003" pitchFamily="50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CAE224E7-F831-D4C5-B4C6-3A1A2D8F13BE}"/>
                </a:ext>
              </a:extLst>
            </p:cNvPr>
            <p:cNvGrpSpPr/>
            <p:nvPr/>
          </p:nvGrpSpPr>
          <p:grpSpPr>
            <a:xfrm rot="16200000">
              <a:off x="4492625" y="1333500"/>
              <a:ext cx="2794000" cy="2794000"/>
              <a:chOff x="4266634" y="977900"/>
              <a:chExt cx="2794000" cy="2794000"/>
            </a:xfrm>
          </p:grpSpPr>
          <p:sp>
            <p:nvSpPr>
              <p:cNvPr id="68" name="Арка 67">
                <a:extLst>
                  <a:ext uri="{FF2B5EF4-FFF2-40B4-BE49-F238E27FC236}">
                    <a16:creationId xmlns:a16="http://schemas.microsoft.com/office/drawing/2014/main" id="{C9D1F598-3336-E26D-D5F2-45E7D1166DE5}"/>
                  </a:ext>
                </a:extLst>
              </p:cNvPr>
              <p:cNvSpPr/>
              <p:nvPr/>
            </p:nvSpPr>
            <p:spPr>
              <a:xfrm>
                <a:off x="4609534" y="1320800"/>
                <a:ext cx="2108200" cy="2108200"/>
              </a:xfrm>
              <a:prstGeom prst="blockArc">
                <a:avLst>
                  <a:gd name="adj1" fmla="val 17414120"/>
                  <a:gd name="adj2" fmla="val 21599999"/>
                  <a:gd name="adj3" fmla="val 12651"/>
                </a:avLst>
              </a:prstGeom>
              <a:solidFill>
                <a:srgbClr val="C902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zidenz-Grotesk Pro Light" panose="02000506040000020003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69" name="Арка 68">
                <a:extLst>
                  <a:ext uri="{FF2B5EF4-FFF2-40B4-BE49-F238E27FC236}">
                    <a16:creationId xmlns:a16="http://schemas.microsoft.com/office/drawing/2014/main" id="{D21CDEB7-2A73-A553-C348-1300A628607C}"/>
                  </a:ext>
                </a:extLst>
              </p:cNvPr>
              <p:cNvSpPr/>
              <p:nvPr/>
            </p:nvSpPr>
            <p:spPr>
              <a:xfrm>
                <a:off x="4930209" y="1641475"/>
                <a:ext cx="1466850" cy="1466850"/>
              </a:xfrm>
              <a:prstGeom prst="blockArc">
                <a:avLst>
                  <a:gd name="adj1" fmla="val 17427789"/>
                  <a:gd name="adj2" fmla="val 21553088"/>
                  <a:gd name="adj3" fmla="val 18276"/>
                </a:avLst>
              </a:prstGeom>
              <a:solidFill>
                <a:srgbClr val="0224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zidenz-Grotesk Pro Light" panose="02000506040000020003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70" name="Арка 69">
                <a:extLst>
                  <a:ext uri="{FF2B5EF4-FFF2-40B4-BE49-F238E27FC236}">
                    <a16:creationId xmlns:a16="http://schemas.microsoft.com/office/drawing/2014/main" id="{50B230F7-51D3-EE3E-0F6C-F6DBBEC0BDE4}"/>
                  </a:ext>
                </a:extLst>
              </p:cNvPr>
              <p:cNvSpPr/>
              <p:nvPr/>
            </p:nvSpPr>
            <p:spPr>
              <a:xfrm>
                <a:off x="4266634" y="977900"/>
                <a:ext cx="2794000" cy="2794000"/>
              </a:xfrm>
              <a:prstGeom prst="blockArc">
                <a:avLst>
                  <a:gd name="adj1" fmla="val 14963821"/>
                  <a:gd name="adj2" fmla="val 21579196"/>
                  <a:gd name="adj3" fmla="val 1046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zidenz-Grotesk Pro Light" panose="02000506040000020003" pitchFamily="50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5" name="Блок-схема: узел 64">
              <a:extLst>
                <a:ext uri="{FF2B5EF4-FFF2-40B4-BE49-F238E27FC236}">
                  <a16:creationId xmlns:a16="http://schemas.microsoft.com/office/drawing/2014/main" id="{2AF0785D-769C-C0D2-D4CA-E426C4BE2B75}"/>
                </a:ext>
              </a:extLst>
            </p:cNvPr>
            <p:cNvSpPr/>
            <p:nvPr/>
          </p:nvSpPr>
          <p:spPr>
            <a:xfrm>
              <a:off x="4888705" y="2288978"/>
              <a:ext cx="266103" cy="266103"/>
            </a:xfrm>
            <a:prstGeom prst="flowChartConnector">
              <a:avLst/>
            </a:prstGeom>
            <a:solidFill>
              <a:srgbClr val="C90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zidenz-Grotesk Pro Light" panose="02000506040000020003" pitchFamily="50" charset="0"/>
                <a:ea typeface="+mn-ea"/>
                <a:cs typeface="+mn-cs"/>
              </a:endParaRPr>
            </a:p>
          </p:txBody>
        </p:sp>
        <p:sp>
          <p:nvSpPr>
            <p:cNvPr id="66" name="Блок-схема: узел 65">
              <a:extLst>
                <a:ext uri="{FF2B5EF4-FFF2-40B4-BE49-F238E27FC236}">
                  <a16:creationId xmlns:a16="http://schemas.microsoft.com/office/drawing/2014/main" id="{2C74412A-A5E5-562D-9D80-F3456EB6385F}"/>
                </a:ext>
              </a:extLst>
            </p:cNvPr>
            <p:cNvSpPr/>
            <p:nvPr/>
          </p:nvSpPr>
          <p:spPr>
            <a:xfrm>
              <a:off x="5194213" y="2391372"/>
              <a:ext cx="266103" cy="266103"/>
            </a:xfrm>
            <a:prstGeom prst="flowChartConnector">
              <a:avLst/>
            </a:prstGeom>
            <a:solidFill>
              <a:srgbClr val="0224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zidenz-Grotesk Pro Light" panose="02000506040000020003" pitchFamily="50" charset="0"/>
                <a:ea typeface="+mn-ea"/>
                <a:cs typeface="+mn-cs"/>
              </a:endParaRPr>
            </a:p>
          </p:txBody>
        </p:sp>
        <p:sp>
          <p:nvSpPr>
            <p:cNvPr id="67" name="Блок-схема: узел 66">
              <a:extLst>
                <a:ext uri="{FF2B5EF4-FFF2-40B4-BE49-F238E27FC236}">
                  <a16:creationId xmlns:a16="http://schemas.microsoft.com/office/drawing/2014/main" id="{3C9946D6-3096-F052-7138-678340D9EC4E}"/>
                </a:ext>
              </a:extLst>
            </p:cNvPr>
            <p:cNvSpPr/>
            <p:nvPr/>
          </p:nvSpPr>
          <p:spPr>
            <a:xfrm>
              <a:off x="4575276" y="3027464"/>
              <a:ext cx="294380" cy="29438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zidenz-Grotesk Pro Light" panose="02000506040000020003" pitchFamily="50" charset="0"/>
                <a:ea typeface="+mn-ea"/>
                <a:cs typeface="+mn-cs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CB438D4-688B-0012-D39A-C1C71175165D}"/>
              </a:ext>
            </a:extLst>
          </p:cNvPr>
          <p:cNvSpPr txBox="1"/>
          <p:nvPr/>
        </p:nvSpPr>
        <p:spPr>
          <a:xfrm>
            <a:off x="434549" y="4376839"/>
            <a:ext cx="2341473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A2ADB8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Форма поддержки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Компенсация затрат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продавцу в размере скидки на покупку БАС (до 40% цены)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8148B38-EACC-F12F-AD30-5816C0DB2EC9}"/>
              </a:ext>
            </a:extLst>
          </p:cNvPr>
          <p:cNvSpPr/>
          <p:nvPr/>
        </p:nvSpPr>
        <p:spPr>
          <a:xfrm>
            <a:off x="6312037" y="4910986"/>
            <a:ext cx="5543787" cy="1286488"/>
          </a:xfrm>
          <a:prstGeom prst="roundRect">
            <a:avLst>
              <a:gd name="adj" fmla="val 12564"/>
            </a:avLst>
          </a:prstGeom>
          <a:gradFill>
            <a:gsLst>
              <a:gs pos="0">
                <a:srgbClr val="C90237"/>
              </a:gs>
              <a:gs pos="100000">
                <a:srgbClr val="022456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6E0290-5DF0-76E6-0539-4F0A6AD5A3DF}"/>
              </a:ext>
            </a:extLst>
          </p:cNvPr>
          <p:cNvSpPr txBox="1"/>
          <p:nvPr/>
        </p:nvSpPr>
        <p:spPr>
          <a:xfrm>
            <a:off x="6451269" y="4954075"/>
            <a:ext cx="5404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cs typeface="Clear Sans" panose="020B0503030202020304" pitchFamily="34" charset="0"/>
              </a:rPr>
              <a:t>Финансовое обеспечение, млн руб.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75F30574-B00E-63C8-7F66-424EA30A5C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6746138"/>
              </p:ext>
            </p:extLst>
          </p:nvPr>
        </p:nvGraphicFramePr>
        <p:xfrm>
          <a:off x="6515378" y="4911481"/>
          <a:ext cx="5057231" cy="1251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1">
            <a:extLst>
              <a:ext uri="{FF2B5EF4-FFF2-40B4-BE49-F238E27FC236}">
                <a16:creationId xmlns:a16="http://schemas.microsoft.com/office/drawing/2014/main" id="{BFF0E584-88AA-7E96-A48F-71DFB68BDC60}"/>
              </a:ext>
            </a:extLst>
          </p:cNvPr>
          <p:cNvSpPr txBox="1">
            <a:spLocks/>
          </p:cNvSpPr>
          <p:nvPr/>
        </p:nvSpPr>
        <p:spPr>
          <a:xfrm>
            <a:off x="9438526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5F1B5F-4F04-4BBB-80BC-CF17F5D9F7BF}" type="slidenum">
              <a:rPr lang="ru-RU" smtClean="0"/>
              <a:pPr/>
              <a:t>11</a:t>
            </a:fld>
            <a:endParaRPr lang="ru-RU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C564EBC-6528-6453-EE52-D144DCCF2BDD}"/>
              </a:ext>
            </a:extLst>
          </p:cNvPr>
          <p:cNvGrpSpPr/>
          <p:nvPr/>
        </p:nvGrpSpPr>
        <p:grpSpPr>
          <a:xfrm>
            <a:off x="6489065" y="6257022"/>
            <a:ext cx="4947893" cy="246221"/>
            <a:chOff x="6489065" y="6257022"/>
            <a:chExt cx="4947893" cy="246221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91E4E851-CF1A-4A57-D856-86A648C24B1F}"/>
                </a:ext>
              </a:extLst>
            </p:cNvPr>
            <p:cNvSpPr/>
            <p:nvPr/>
          </p:nvSpPr>
          <p:spPr>
            <a:xfrm>
              <a:off x="6489065" y="6308702"/>
              <a:ext cx="332754" cy="12499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E398027F-B6CC-241C-0AC7-7FE3B495215C}"/>
                </a:ext>
              </a:extLst>
            </p:cNvPr>
            <p:cNvSpPr/>
            <p:nvPr/>
          </p:nvSpPr>
          <p:spPr>
            <a:xfrm>
              <a:off x="8890136" y="6308702"/>
              <a:ext cx="332754" cy="124990"/>
            </a:xfrm>
            <a:prstGeom prst="roundRect">
              <a:avLst/>
            </a:prstGeom>
            <a:solidFill>
              <a:srgbClr val="02245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390D6A-7B4E-015E-CCEC-660EFC354E90}"/>
                </a:ext>
              </a:extLst>
            </p:cNvPr>
            <p:cNvSpPr txBox="1"/>
            <p:nvPr/>
          </p:nvSpPr>
          <p:spPr>
            <a:xfrm>
              <a:off x="6801103" y="6257022"/>
              <a:ext cx="208903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/>
                <a:t>В соответствии с ФЗ о бюджете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F8601C-AFEE-8475-D7D1-7166BE12A743}"/>
                </a:ext>
              </a:extLst>
            </p:cNvPr>
            <p:cNvSpPr txBox="1"/>
            <p:nvPr/>
          </p:nvSpPr>
          <p:spPr>
            <a:xfrm>
              <a:off x="9222890" y="6257022"/>
              <a:ext cx="22140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/>
                <a:t>Дополнительное финансирование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0988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D614677-F6DE-148F-2E95-FE47F38B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85" y="0"/>
            <a:ext cx="8534401" cy="637653"/>
          </a:xfrm>
        </p:spPr>
        <p:txBody>
          <a:bodyPr>
            <a:normAutofit/>
          </a:bodyPr>
          <a:lstStyle/>
          <a:p>
            <a:r>
              <a:rPr lang="ru-RU" dirty="0">
                <a:latin typeface="+mn-lt"/>
              </a:rPr>
              <a:t>Компенсация стоимости летного часа</a:t>
            </a: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2E30867E-BA3A-1CB0-F43E-0BCB93D06631}"/>
              </a:ext>
            </a:extLst>
          </p:cNvPr>
          <p:cNvSpPr/>
          <p:nvPr/>
        </p:nvSpPr>
        <p:spPr>
          <a:xfrm>
            <a:off x="6313251" y="1013104"/>
            <a:ext cx="5543787" cy="5145902"/>
          </a:xfrm>
          <a:prstGeom prst="roundRect">
            <a:avLst>
              <a:gd name="adj" fmla="val 4246"/>
            </a:avLst>
          </a:prstGeom>
          <a:solidFill>
            <a:srgbClr val="DDE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ABF0C910-BDB6-BDC3-9700-6791DBA544F1}"/>
              </a:ext>
            </a:extLst>
          </p:cNvPr>
          <p:cNvSpPr/>
          <p:nvPr/>
        </p:nvSpPr>
        <p:spPr>
          <a:xfrm>
            <a:off x="6313251" y="1022628"/>
            <a:ext cx="5543787" cy="1201739"/>
          </a:xfrm>
          <a:prstGeom prst="roundRect">
            <a:avLst>
              <a:gd name="adj" fmla="val 18923"/>
            </a:avLst>
          </a:prstGeom>
          <a:gradFill>
            <a:gsLst>
              <a:gs pos="0">
                <a:srgbClr val="C90237"/>
              </a:gs>
              <a:gs pos="100000">
                <a:srgbClr val="022456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C5D2EE8-85A0-2587-C7F4-84C2A02B7A3A}"/>
              </a:ext>
            </a:extLst>
          </p:cNvPr>
          <p:cNvSpPr txBox="1"/>
          <p:nvPr/>
        </p:nvSpPr>
        <p:spPr>
          <a:xfrm>
            <a:off x="6454520" y="1138058"/>
            <a:ext cx="4175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Размер поддержки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66DCAB1-5C29-17CB-15F7-3BA4C5C314DF}"/>
              </a:ext>
            </a:extLst>
          </p:cNvPr>
          <p:cNvSpPr txBox="1"/>
          <p:nvPr/>
        </p:nvSpPr>
        <p:spPr>
          <a:xfrm>
            <a:off x="8326724" y="1386584"/>
            <a:ext cx="3589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на летный час БАС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(в зависимости от типа БАС)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101BABE-818D-B12B-861A-1080E3DA9997}"/>
              </a:ext>
            </a:extLst>
          </p:cNvPr>
          <p:cNvSpPr txBox="1"/>
          <p:nvPr/>
        </p:nvSpPr>
        <p:spPr>
          <a:xfrm>
            <a:off x="6442624" y="2221752"/>
            <a:ext cx="5392681" cy="2549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8896A4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Ключевые условия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lear Sans" panose="020B0503030202020304" pitchFamily="34" charset="0"/>
              <a:ea typeface="+mn-ea"/>
              <a:cs typeface="Clear Sans" panose="020B05030302020203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Соответствие БАС типам: 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самолет легкий (ОКПД-2: 30.30.32.132, 30.30.32.142)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самолет средний (ОКПД-2: 30.30.32.133, 30.30.32.143)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самолет тяжелый (ОКПД-2: 30.30.32.134, 30.30.32.144)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вертолет средний (ОКПД-2: 30.30.31.133)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вертолет тяжелый (ОКПД-2: 30.30.31.134)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мультиротор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 тяжелый (ОКПД-2: 30.30.32.155)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lear Sans" panose="020B0503030202020304" pitchFamily="34" charset="0"/>
              <a:ea typeface="+mn-ea"/>
              <a:cs typeface="Clear Sans" panose="020B05030302020203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Наличие заключения о происхождении БАС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(постановление № 719)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lear Sans" panose="020B0503030202020304" pitchFamily="34" charset="0"/>
              <a:ea typeface="+mn-ea"/>
              <a:cs typeface="Clear Sans" panose="020B05030302020203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Наличие сертификата (свидетельства) эксплуатанта</a:t>
            </a:r>
          </a:p>
        </p:txBody>
      </p: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A4898894-399A-C0A0-3F61-351D622C3A7F}"/>
              </a:ext>
            </a:extLst>
          </p:cNvPr>
          <p:cNvGrpSpPr/>
          <p:nvPr/>
        </p:nvGrpSpPr>
        <p:grpSpPr>
          <a:xfrm>
            <a:off x="6453103" y="1333337"/>
            <a:ext cx="2243041" cy="830997"/>
            <a:chOff x="7909794" y="1334485"/>
            <a:chExt cx="2243041" cy="830997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369DB25-8EFE-13E0-2666-1FD9FC3E0BBB}"/>
                </a:ext>
              </a:extLst>
            </p:cNvPr>
            <p:cNvSpPr txBox="1"/>
            <p:nvPr/>
          </p:nvSpPr>
          <p:spPr>
            <a:xfrm>
              <a:off x="7909794" y="1334485"/>
              <a:ext cx="17035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 panose="020B0503030202020304" pitchFamily="34" charset="0"/>
                  <a:ea typeface="+mn-ea"/>
                  <a:cs typeface="Clear Sans" panose="020B0503030202020304" pitchFamily="34" charset="0"/>
                </a:rPr>
                <a:t>≤</a:t>
              </a:r>
              <a:r>
                <a:rPr kumimoji="0" lang="ru-RU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 panose="020B0503030202020304" pitchFamily="34" charset="0"/>
                  <a:ea typeface="+mn-ea"/>
                  <a:cs typeface="Clear Sans" panose="020B0503030202020304" pitchFamily="34" charset="0"/>
                </a:rPr>
                <a:t>95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9EB7835E-BDAD-6D5F-9C8A-8488ECC98A00}"/>
                </a:ext>
              </a:extLst>
            </p:cNvPr>
            <p:cNvSpPr txBox="1"/>
            <p:nvPr/>
          </p:nvSpPr>
          <p:spPr>
            <a:xfrm>
              <a:off x="9073838" y="1381087"/>
              <a:ext cx="1078997" cy="6178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 panose="020B0503030202020304" pitchFamily="34" charset="0"/>
                  <a:ea typeface="+mn-ea"/>
                  <a:cs typeface="Clear Sans" panose="020B0503030202020304" pitchFamily="34" charset="0"/>
                </a:rPr>
                <a:t>тыс</a:t>
              </a: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 panose="020B0503030202020304" pitchFamily="34" charset="0"/>
                  <a:ea typeface="+mn-ea"/>
                  <a:cs typeface="Clear Sans" panose="020B0503030202020304" pitchFamily="34" charset="0"/>
                </a:rPr>
                <a:t>. руб.</a:t>
              </a:r>
            </a:p>
          </p:txBody>
        </p:sp>
      </p:grp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8CA36010-3E68-3C5D-501C-3BE9851ED76F}"/>
              </a:ext>
            </a:extLst>
          </p:cNvPr>
          <p:cNvSpPr/>
          <p:nvPr/>
        </p:nvSpPr>
        <p:spPr>
          <a:xfrm>
            <a:off x="384959" y="1022628"/>
            <a:ext cx="5464014" cy="1199833"/>
          </a:xfrm>
          <a:prstGeom prst="roundRect">
            <a:avLst>
              <a:gd name="adj" fmla="val 20149"/>
            </a:avLst>
          </a:prstGeom>
          <a:solidFill>
            <a:srgbClr val="DDE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A2ADB8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Цель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/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Применение БАС в коммерческих целях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и развитие рынка услуг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A556BC8-741A-B856-7829-A6B59983EE12}"/>
              </a:ext>
            </a:extLst>
          </p:cNvPr>
          <p:cNvGrpSpPr/>
          <p:nvPr/>
        </p:nvGrpSpPr>
        <p:grpSpPr>
          <a:xfrm>
            <a:off x="379964" y="4295338"/>
            <a:ext cx="5464015" cy="1863668"/>
            <a:chOff x="379964" y="3541378"/>
            <a:chExt cx="5464015" cy="2195390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661E1839-EC38-E364-A116-2CA7954A6BDB}"/>
                </a:ext>
              </a:extLst>
            </p:cNvPr>
            <p:cNvSpPr/>
            <p:nvPr/>
          </p:nvSpPr>
          <p:spPr>
            <a:xfrm>
              <a:off x="379964" y="3541378"/>
              <a:ext cx="2663033" cy="2168688"/>
            </a:xfrm>
            <a:prstGeom prst="roundRect">
              <a:avLst>
                <a:gd name="adj" fmla="val 12543"/>
              </a:avLst>
            </a:prstGeom>
            <a:solidFill>
              <a:srgbClr val="DDE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A2ADB8"/>
                  </a:solidFill>
                  <a:effectLst/>
                  <a:uLnTx/>
                  <a:uFillTx/>
                  <a:latin typeface="Clear Sans" panose="020B0503030202020304" pitchFamily="34" charset="0"/>
                  <a:ea typeface="+mn-ea"/>
                  <a:cs typeface="Clear Sans" panose="020B0503030202020304" pitchFamily="34" charset="0"/>
                </a:rPr>
                <a:t>Форма поддержки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lear Sans" panose="020B0503030202020304" pitchFamily="34" charset="0"/>
                  <a:ea typeface="+mn-ea"/>
                  <a:cs typeface="Clear Sans" panose="020B0503030202020304" pitchFamily="34" charset="0"/>
                </a:rPr>
                <a:t>Компенсация </a:t>
              </a:r>
              <a:br>
                <a:rPr kumimoji="0" lang="ru-RU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lear Sans" panose="020B0503030202020304" pitchFamily="34" charset="0"/>
                  <a:ea typeface="+mn-ea"/>
                  <a:cs typeface="Clear Sans" panose="020B0503030202020304" pitchFamily="34" charset="0"/>
                </a:rPr>
              </a:br>
              <a:r>
                <a:rPr kumimoji="0" lang="ru-RU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lear Sans" panose="020B0503030202020304" pitchFamily="34" charset="0"/>
                  <a:ea typeface="+mn-ea"/>
                  <a:cs typeface="Clear Sans" panose="020B0503030202020304" pitchFamily="34" charset="0"/>
                </a:rPr>
                <a:t>до 50% затрат </a:t>
              </a:r>
              <a:br>
                <a:rPr kumimoji="0" lang="ru-RU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lear Sans" panose="020B0503030202020304" pitchFamily="34" charset="0"/>
                  <a:ea typeface="+mn-ea"/>
                  <a:cs typeface="Clear Sans" panose="020B0503030202020304" pitchFamily="34" charset="0"/>
                </a:rPr>
              </a:br>
              <a:r>
                <a:rPr kumimoji="0" lang="ru-RU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lear Sans" panose="020B0503030202020304" pitchFamily="34" charset="0"/>
                  <a:ea typeface="+mn-ea"/>
                  <a:cs typeface="Clear Sans" panose="020B0503030202020304" pitchFamily="34" charset="0"/>
                </a:rPr>
                <a:t>на эксплуатацию БАС</a:t>
              </a:r>
            </a:p>
          </p:txBody>
        </p:sp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8471CACC-F30B-8C7C-1F20-03442F20CD15}"/>
                </a:ext>
              </a:extLst>
            </p:cNvPr>
            <p:cNvSpPr/>
            <p:nvPr/>
          </p:nvSpPr>
          <p:spPr>
            <a:xfrm>
              <a:off x="3180945" y="3576676"/>
              <a:ext cx="2663034" cy="2160092"/>
            </a:xfrm>
            <a:prstGeom prst="roundRect">
              <a:avLst>
                <a:gd name="adj" fmla="val 11082"/>
              </a:avLst>
            </a:prstGeom>
            <a:gradFill>
              <a:gsLst>
                <a:gs pos="0">
                  <a:srgbClr val="C90237"/>
                </a:gs>
                <a:gs pos="100000">
                  <a:srgbClr val="022456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 panose="020B0503030202020304" pitchFamily="34" charset="0"/>
                  <a:ea typeface="+mn-ea"/>
                  <a:cs typeface="Clear Sans" panose="020B0503030202020304" pitchFamily="34" charset="0"/>
                </a:rPr>
                <a:t>Результат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 panose="020B0503030202020304" pitchFamily="34" charset="0"/>
                  <a:ea typeface="+mn-ea"/>
                  <a:cs typeface="Clear Sans" panose="020B0503030202020304" pitchFamily="34" charset="0"/>
                </a:rPr>
                <a:t>Не менее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 panose="020B0503030202020304" pitchFamily="34" charset="0"/>
                  <a:ea typeface="+mn-ea"/>
                  <a:cs typeface="Clear Sans" panose="020B0503030202020304" pitchFamily="34" charset="0"/>
                </a:rPr>
                <a:t>60 часов/месяц налета на БВС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 panose="020B0503030202020304" pitchFamily="34" charset="0"/>
                  <a:ea typeface="+mn-ea"/>
                  <a:cs typeface="Clear Sans" panose="020B0503030202020304" pitchFamily="34" charset="0"/>
                </a:rPr>
                <a:t>(720 часов/год)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30231FE-1607-4C97-DBE7-0AEF45799383}"/>
              </a:ext>
            </a:extLst>
          </p:cNvPr>
          <p:cNvGrpSpPr/>
          <p:nvPr/>
        </p:nvGrpSpPr>
        <p:grpSpPr>
          <a:xfrm>
            <a:off x="379965" y="2685823"/>
            <a:ext cx="5464014" cy="1199833"/>
            <a:chOff x="240819" y="2355226"/>
            <a:chExt cx="5464014" cy="1199833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85668A7A-9A43-DB06-39EB-EB4C4418C75A}"/>
                </a:ext>
              </a:extLst>
            </p:cNvPr>
            <p:cNvSpPr/>
            <p:nvPr/>
          </p:nvSpPr>
          <p:spPr>
            <a:xfrm>
              <a:off x="240819" y="2355226"/>
              <a:ext cx="5464014" cy="1199833"/>
            </a:xfrm>
            <a:prstGeom prst="roundRect">
              <a:avLst>
                <a:gd name="adj" fmla="val 20960"/>
              </a:avLst>
            </a:prstGeom>
            <a:solidFill>
              <a:srgbClr val="DDE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A2ADB8"/>
                  </a:solidFill>
                  <a:effectLst/>
                  <a:uLnTx/>
                  <a:uFillTx/>
                  <a:latin typeface="Clear Sans" panose="020B0503030202020304" pitchFamily="34" charset="0"/>
                  <a:ea typeface="+mn-ea"/>
                  <a:cs typeface="Clear Sans" panose="020B0503030202020304" pitchFamily="34" charset="0"/>
                </a:rPr>
                <a:t>Получатели поддержки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lear Sans" panose="020B0503030202020304" pitchFamily="34" charset="0"/>
                  <a:ea typeface="+mn-ea"/>
                  <a:cs typeface="Clear Sans" panose="020B0503030202020304" pitchFamily="34" charset="0"/>
                </a:rPr>
                <a:t>Организации-эксплуатанты БАС</a:t>
              </a:r>
            </a:p>
          </p:txBody>
        </p: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DA85D7CC-10DB-7808-EF3F-1D1EB26A5396}"/>
                </a:ext>
              </a:extLst>
            </p:cNvPr>
            <p:cNvGrpSpPr/>
            <p:nvPr/>
          </p:nvGrpSpPr>
          <p:grpSpPr>
            <a:xfrm>
              <a:off x="4558535" y="2513390"/>
              <a:ext cx="971720" cy="883384"/>
              <a:chOff x="2432328" y="3201070"/>
              <a:chExt cx="576262" cy="471959"/>
            </a:xfrm>
            <a:solidFill>
              <a:srgbClr val="022456"/>
            </a:solidFill>
          </p:grpSpPr>
          <p:sp>
            <p:nvSpPr>
              <p:cNvPr id="50" name="Полилиния: фигура 49">
                <a:extLst>
                  <a:ext uri="{FF2B5EF4-FFF2-40B4-BE49-F238E27FC236}">
                    <a16:creationId xmlns:a16="http://schemas.microsoft.com/office/drawing/2014/main" id="{979EFD94-486E-7349-4784-0CE30CB808C6}"/>
                  </a:ext>
                </a:extLst>
              </p:cNvPr>
              <p:cNvSpPr/>
              <p:nvPr/>
            </p:nvSpPr>
            <p:spPr>
              <a:xfrm>
                <a:off x="2596635" y="3273270"/>
                <a:ext cx="247650" cy="399759"/>
              </a:xfrm>
              <a:custGeom>
                <a:avLst/>
                <a:gdLst>
                  <a:gd name="connsiteX0" fmla="*/ 185356 w 247650"/>
                  <a:gd name="connsiteY0" fmla="*/ 215456 h 399759"/>
                  <a:gd name="connsiteX1" fmla="*/ 161877 w 247650"/>
                  <a:gd name="connsiteY1" fmla="*/ 210092 h 399759"/>
                  <a:gd name="connsiteX2" fmla="*/ 161924 w 247650"/>
                  <a:gd name="connsiteY2" fmla="*/ 209550 h 399759"/>
                  <a:gd name="connsiteX3" fmla="*/ 161924 w 247650"/>
                  <a:gd name="connsiteY3" fmla="*/ 202311 h 399759"/>
                  <a:gd name="connsiteX4" fmla="*/ 123823 w 247650"/>
                  <a:gd name="connsiteY4" fmla="*/ 0 h 399759"/>
                  <a:gd name="connsiteX5" fmla="*/ 85725 w 247650"/>
                  <a:gd name="connsiteY5" fmla="*/ 202311 h 399759"/>
                  <a:gd name="connsiteX6" fmla="*/ 85725 w 247650"/>
                  <a:gd name="connsiteY6" fmla="*/ 209550 h 399759"/>
                  <a:gd name="connsiteX7" fmla="*/ 85771 w 247650"/>
                  <a:gd name="connsiteY7" fmla="*/ 210092 h 399759"/>
                  <a:gd name="connsiteX8" fmla="*/ 0 w 247650"/>
                  <a:gd name="connsiteY8" fmla="*/ 304133 h 399759"/>
                  <a:gd name="connsiteX9" fmla="*/ 0 w 247650"/>
                  <a:gd name="connsiteY9" fmla="*/ 352425 h 399759"/>
                  <a:gd name="connsiteX10" fmla="*/ 3810 w 247650"/>
                  <a:gd name="connsiteY10" fmla="*/ 360045 h 399759"/>
                  <a:gd name="connsiteX11" fmla="*/ 243840 w 247650"/>
                  <a:gd name="connsiteY11" fmla="*/ 360044 h 399759"/>
                  <a:gd name="connsiteX12" fmla="*/ 247650 w 247650"/>
                  <a:gd name="connsiteY12" fmla="*/ 352425 h 399759"/>
                  <a:gd name="connsiteX13" fmla="*/ 247650 w 247650"/>
                  <a:gd name="connsiteY13" fmla="*/ 304133 h 399759"/>
                  <a:gd name="connsiteX14" fmla="*/ 185356 w 247650"/>
                  <a:gd name="connsiteY14" fmla="*/ 215456 h 399759"/>
                  <a:gd name="connsiteX15" fmla="*/ 38100 w 247650"/>
                  <a:gd name="connsiteY15" fmla="*/ 104775 h 399759"/>
                  <a:gd name="connsiteX16" fmla="*/ 123825 w 247650"/>
                  <a:gd name="connsiteY16" fmla="*/ 19050 h 399759"/>
                  <a:gd name="connsiteX17" fmla="*/ 123824 w 247650"/>
                  <a:gd name="connsiteY17" fmla="*/ 190500 h 399759"/>
                  <a:gd name="connsiteX18" fmla="*/ 38100 w 247650"/>
                  <a:gd name="connsiteY18" fmla="*/ 104775 h 399759"/>
                  <a:gd name="connsiteX19" fmla="*/ 142875 w 247650"/>
                  <a:gd name="connsiteY19" fmla="*/ 207836 h 399759"/>
                  <a:gd name="connsiteX20" fmla="*/ 125271 w 247650"/>
                  <a:gd name="connsiteY20" fmla="*/ 228331 h 399759"/>
                  <a:gd name="connsiteX21" fmla="*/ 104775 w 247650"/>
                  <a:gd name="connsiteY21" fmla="*/ 210727 h 399759"/>
                  <a:gd name="connsiteX22" fmla="*/ 104775 w 247650"/>
                  <a:gd name="connsiteY22" fmla="*/ 207836 h 399759"/>
                  <a:gd name="connsiteX23" fmla="*/ 142875 w 247650"/>
                  <a:gd name="connsiteY23" fmla="*/ 207836 h 399759"/>
                  <a:gd name="connsiteX24" fmla="*/ 228600 w 247650"/>
                  <a:gd name="connsiteY24" fmla="*/ 347567 h 399759"/>
                  <a:gd name="connsiteX25" fmla="*/ 19050 w 247650"/>
                  <a:gd name="connsiteY25" fmla="*/ 347567 h 399759"/>
                  <a:gd name="connsiteX26" fmla="*/ 19050 w 247650"/>
                  <a:gd name="connsiteY26" fmla="*/ 304800 h 399759"/>
                  <a:gd name="connsiteX27" fmla="*/ 91070 w 247650"/>
                  <a:gd name="connsiteY27" fmla="*/ 228812 h 399759"/>
                  <a:gd name="connsiteX28" fmla="*/ 143458 w 247650"/>
                  <a:gd name="connsiteY28" fmla="*/ 241967 h 399759"/>
                  <a:gd name="connsiteX29" fmla="*/ 156612 w 247650"/>
                  <a:gd name="connsiteY29" fmla="*/ 228813 h 399759"/>
                  <a:gd name="connsiteX30" fmla="*/ 228600 w 247650"/>
                  <a:gd name="connsiteY30" fmla="*/ 304800 h 399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47650" h="399759">
                    <a:moveTo>
                      <a:pt x="185356" y="215456"/>
                    </a:moveTo>
                    <a:cubicBezTo>
                      <a:pt x="177800" y="212644"/>
                      <a:pt x="169905" y="210841"/>
                      <a:pt x="161877" y="210092"/>
                    </a:cubicBezTo>
                    <a:cubicBezTo>
                      <a:pt x="161880" y="209908"/>
                      <a:pt x="161924" y="209735"/>
                      <a:pt x="161924" y="209550"/>
                    </a:cubicBezTo>
                    <a:lnTo>
                      <a:pt x="161924" y="202311"/>
                    </a:lnTo>
                    <a:cubicBezTo>
                      <a:pt x="268272" y="159301"/>
                      <a:pt x="239992" y="1941"/>
                      <a:pt x="123823" y="0"/>
                    </a:cubicBezTo>
                    <a:cubicBezTo>
                      <a:pt x="7639" y="1950"/>
                      <a:pt x="-20608" y="159321"/>
                      <a:pt x="85725" y="202311"/>
                    </a:cubicBezTo>
                    <a:lnTo>
                      <a:pt x="85725" y="209550"/>
                    </a:lnTo>
                    <a:cubicBezTo>
                      <a:pt x="85725" y="209737"/>
                      <a:pt x="85769" y="209906"/>
                      <a:pt x="85771" y="210092"/>
                    </a:cubicBezTo>
                    <a:cubicBezTo>
                      <a:pt x="37385" y="214985"/>
                      <a:pt x="431" y="255503"/>
                      <a:pt x="0" y="304133"/>
                    </a:cubicBezTo>
                    <a:lnTo>
                      <a:pt x="0" y="352425"/>
                    </a:lnTo>
                    <a:cubicBezTo>
                      <a:pt x="20" y="355418"/>
                      <a:pt x="1428" y="358233"/>
                      <a:pt x="3810" y="360045"/>
                    </a:cubicBezTo>
                    <a:cubicBezTo>
                      <a:pt x="75059" y="412998"/>
                      <a:pt x="172592" y="412997"/>
                      <a:pt x="243840" y="360044"/>
                    </a:cubicBezTo>
                    <a:cubicBezTo>
                      <a:pt x="246240" y="358246"/>
                      <a:pt x="247651" y="355423"/>
                      <a:pt x="247650" y="352425"/>
                    </a:cubicBezTo>
                    <a:lnTo>
                      <a:pt x="247650" y="304133"/>
                    </a:lnTo>
                    <a:cubicBezTo>
                      <a:pt x="247324" y="264503"/>
                      <a:pt x="222527" y="229204"/>
                      <a:pt x="185356" y="215456"/>
                    </a:cubicBezTo>
                    <a:close/>
                    <a:moveTo>
                      <a:pt x="38100" y="104775"/>
                    </a:moveTo>
                    <a:cubicBezTo>
                      <a:pt x="38171" y="57460"/>
                      <a:pt x="76510" y="19121"/>
                      <a:pt x="123825" y="19050"/>
                    </a:cubicBezTo>
                    <a:cubicBezTo>
                      <a:pt x="237567" y="23851"/>
                      <a:pt x="237533" y="185716"/>
                      <a:pt x="123824" y="190500"/>
                    </a:cubicBezTo>
                    <a:cubicBezTo>
                      <a:pt x="76510" y="190428"/>
                      <a:pt x="38171" y="152090"/>
                      <a:pt x="38100" y="104775"/>
                    </a:cubicBezTo>
                    <a:close/>
                    <a:moveTo>
                      <a:pt x="142875" y="207836"/>
                    </a:moveTo>
                    <a:cubicBezTo>
                      <a:pt x="143673" y="218357"/>
                      <a:pt x="135792" y="227533"/>
                      <a:pt x="125271" y="228331"/>
                    </a:cubicBezTo>
                    <a:cubicBezTo>
                      <a:pt x="114750" y="229129"/>
                      <a:pt x="105573" y="221248"/>
                      <a:pt x="104775" y="210727"/>
                    </a:cubicBezTo>
                    <a:cubicBezTo>
                      <a:pt x="104702" y="209764"/>
                      <a:pt x="104702" y="208798"/>
                      <a:pt x="104775" y="207836"/>
                    </a:cubicBezTo>
                    <a:cubicBezTo>
                      <a:pt x="117372" y="210122"/>
                      <a:pt x="130278" y="210122"/>
                      <a:pt x="142875" y="207836"/>
                    </a:cubicBezTo>
                    <a:close/>
                    <a:moveTo>
                      <a:pt x="228600" y="347567"/>
                    </a:moveTo>
                    <a:cubicBezTo>
                      <a:pt x="165820" y="392012"/>
                      <a:pt x="81830" y="392012"/>
                      <a:pt x="19050" y="347567"/>
                    </a:cubicBezTo>
                    <a:lnTo>
                      <a:pt x="19050" y="304800"/>
                    </a:lnTo>
                    <a:cubicBezTo>
                      <a:pt x="19125" y="264387"/>
                      <a:pt x="50719" y="231052"/>
                      <a:pt x="91070" y="228812"/>
                    </a:cubicBezTo>
                    <a:cubicBezTo>
                      <a:pt x="101904" y="246911"/>
                      <a:pt x="125358" y="252800"/>
                      <a:pt x="143458" y="241967"/>
                    </a:cubicBezTo>
                    <a:cubicBezTo>
                      <a:pt x="148859" y="238733"/>
                      <a:pt x="153378" y="234215"/>
                      <a:pt x="156612" y="228813"/>
                    </a:cubicBezTo>
                    <a:cubicBezTo>
                      <a:pt x="196950" y="231070"/>
                      <a:pt x="228525" y="264399"/>
                      <a:pt x="228600" y="304800"/>
                    </a:cubicBezTo>
                    <a:close/>
                  </a:path>
                </a:pathLst>
              </a:custGeom>
              <a:grpFill/>
              <a:ln w="0" cap="flat">
                <a:solidFill>
                  <a:srgbClr val="20395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zidenz-Grotesk Pro Light" panose="02000506040000020003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51" name="Полилиния: фигура 50">
                <a:extLst>
                  <a:ext uri="{FF2B5EF4-FFF2-40B4-BE49-F238E27FC236}">
                    <a16:creationId xmlns:a16="http://schemas.microsoft.com/office/drawing/2014/main" id="{852E0D16-D612-78CE-7054-3D16DC96D0EF}"/>
                  </a:ext>
                </a:extLst>
              </p:cNvPr>
              <p:cNvSpPr/>
              <p:nvPr/>
            </p:nvSpPr>
            <p:spPr>
              <a:xfrm>
                <a:off x="2785420" y="3201070"/>
                <a:ext cx="223170" cy="400051"/>
              </a:xfrm>
              <a:custGeom>
                <a:avLst/>
                <a:gdLst>
                  <a:gd name="connsiteX0" fmla="*/ 137446 w 223170"/>
                  <a:gd name="connsiteY0" fmla="*/ 210027 h 400051"/>
                  <a:gd name="connsiteX1" fmla="*/ 137446 w 223170"/>
                  <a:gd name="connsiteY1" fmla="*/ 202406 h 400051"/>
                  <a:gd name="connsiteX2" fmla="*/ 99344 w 223170"/>
                  <a:gd name="connsiteY2" fmla="*/ 0 h 400051"/>
                  <a:gd name="connsiteX3" fmla="*/ 0 w 223170"/>
                  <a:gd name="connsiteY3" fmla="*/ 71628 h 400051"/>
                  <a:gd name="connsiteX4" fmla="*/ 16193 w 223170"/>
                  <a:gd name="connsiteY4" fmla="*/ 83534 h 400051"/>
                  <a:gd name="connsiteX5" fmla="*/ 185071 w 223170"/>
                  <a:gd name="connsiteY5" fmla="*/ 104776 h 400051"/>
                  <a:gd name="connsiteX6" fmla="*/ 98191 w 223170"/>
                  <a:gd name="connsiteY6" fmla="*/ 190225 h 400051"/>
                  <a:gd name="connsiteX7" fmla="*/ 58769 w 223170"/>
                  <a:gd name="connsiteY7" fmla="*/ 180309 h 400051"/>
                  <a:gd name="connsiteX8" fmla="*/ 56483 w 223170"/>
                  <a:gd name="connsiteY8" fmla="*/ 200312 h 400051"/>
                  <a:gd name="connsiteX9" fmla="*/ 61246 w 223170"/>
                  <a:gd name="connsiteY9" fmla="*/ 202312 h 400051"/>
                  <a:gd name="connsiteX10" fmla="*/ 61246 w 223170"/>
                  <a:gd name="connsiteY10" fmla="*/ 210027 h 400051"/>
                  <a:gd name="connsiteX11" fmla="*/ 53912 w 223170"/>
                  <a:gd name="connsiteY11" fmla="*/ 211075 h 400051"/>
                  <a:gd name="connsiteX12" fmla="*/ 12192 w 223170"/>
                  <a:gd name="connsiteY12" fmla="*/ 273559 h 400051"/>
                  <a:gd name="connsiteX13" fmla="*/ 48863 w 223170"/>
                  <a:gd name="connsiteY13" fmla="*/ 301086 h 400051"/>
                  <a:gd name="connsiteX14" fmla="*/ 75914 w 223170"/>
                  <a:gd name="connsiteY14" fmla="*/ 286513 h 400051"/>
                  <a:gd name="connsiteX15" fmla="*/ 86106 w 223170"/>
                  <a:gd name="connsiteY15" fmla="*/ 271654 h 400051"/>
                  <a:gd name="connsiteX16" fmla="*/ 107433 w 223170"/>
                  <a:gd name="connsiteY16" fmla="*/ 268883 h 400051"/>
                  <a:gd name="connsiteX17" fmla="*/ 110204 w 223170"/>
                  <a:gd name="connsiteY17" fmla="*/ 271654 h 400051"/>
                  <a:gd name="connsiteX18" fmla="*/ 120396 w 223170"/>
                  <a:gd name="connsiteY18" fmla="*/ 286513 h 400051"/>
                  <a:gd name="connsiteX19" fmla="*/ 147542 w 223170"/>
                  <a:gd name="connsiteY19" fmla="*/ 301181 h 400051"/>
                  <a:gd name="connsiteX20" fmla="*/ 134207 w 223170"/>
                  <a:gd name="connsiteY20" fmla="*/ 328900 h 400051"/>
                  <a:gd name="connsiteX21" fmla="*/ 128683 w 223170"/>
                  <a:gd name="connsiteY21" fmla="*/ 359189 h 400051"/>
                  <a:gd name="connsiteX22" fmla="*/ 98203 w 223170"/>
                  <a:gd name="connsiteY22" fmla="*/ 355093 h 400051"/>
                  <a:gd name="connsiteX23" fmla="*/ 76771 w 223170"/>
                  <a:gd name="connsiteY23" fmla="*/ 361951 h 400051"/>
                  <a:gd name="connsiteX24" fmla="*/ 77914 w 223170"/>
                  <a:gd name="connsiteY24" fmla="*/ 398813 h 400051"/>
                  <a:gd name="connsiteX25" fmla="*/ 99346 w 223170"/>
                  <a:gd name="connsiteY25" fmla="*/ 400051 h 400051"/>
                  <a:gd name="connsiteX26" fmla="*/ 219361 w 223170"/>
                  <a:gd name="connsiteY26" fmla="*/ 360046 h 400051"/>
                  <a:gd name="connsiteX27" fmla="*/ 223171 w 223170"/>
                  <a:gd name="connsiteY27" fmla="*/ 352426 h 400051"/>
                  <a:gd name="connsiteX28" fmla="*/ 223171 w 223170"/>
                  <a:gd name="connsiteY28" fmla="*/ 304801 h 400051"/>
                  <a:gd name="connsiteX29" fmla="*/ 137446 w 223170"/>
                  <a:gd name="connsiteY29" fmla="*/ 210027 h 400051"/>
                  <a:gd name="connsiteX30" fmla="*/ 118396 w 223170"/>
                  <a:gd name="connsiteY30" fmla="*/ 209550 h 400051"/>
                  <a:gd name="connsiteX31" fmla="*/ 99046 w 223170"/>
                  <a:gd name="connsiteY31" fmla="*/ 228361 h 400051"/>
                  <a:gd name="connsiteX32" fmla="*/ 80235 w 223170"/>
                  <a:gd name="connsiteY32" fmla="*/ 209012 h 400051"/>
                  <a:gd name="connsiteX33" fmla="*/ 80296 w 223170"/>
                  <a:gd name="connsiteY33" fmla="*/ 207740 h 400051"/>
                  <a:gd name="connsiteX34" fmla="*/ 118396 w 223170"/>
                  <a:gd name="connsiteY34" fmla="*/ 207835 h 400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23170" h="400051">
                    <a:moveTo>
                      <a:pt x="137446" y="210027"/>
                    </a:moveTo>
                    <a:lnTo>
                      <a:pt x="137446" y="202406"/>
                    </a:lnTo>
                    <a:cubicBezTo>
                      <a:pt x="243767" y="159404"/>
                      <a:pt x="215560" y="1939"/>
                      <a:pt x="99344" y="0"/>
                    </a:cubicBezTo>
                    <a:cubicBezTo>
                      <a:pt x="54266" y="11"/>
                      <a:pt x="14251" y="28862"/>
                      <a:pt x="0" y="71628"/>
                    </a:cubicBezTo>
                    <a:cubicBezTo>
                      <a:pt x="5732" y="75121"/>
                      <a:pt x="11149" y="79105"/>
                      <a:pt x="16193" y="83534"/>
                    </a:cubicBezTo>
                    <a:cubicBezTo>
                      <a:pt x="43278" y="-12724"/>
                      <a:pt x="182377" y="3606"/>
                      <a:pt x="185071" y="104776"/>
                    </a:cubicBezTo>
                    <a:cubicBezTo>
                      <a:pt x="184676" y="152363"/>
                      <a:pt x="145779" y="190620"/>
                      <a:pt x="98191" y="190225"/>
                    </a:cubicBezTo>
                    <a:cubicBezTo>
                      <a:pt x="84448" y="190111"/>
                      <a:pt x="70931" y="186711"/>
                      <a:pt x="58769" y="180309"/>
                    </a:cubicBezTo>
                    <a:cubicBezTo>
                      <a:pt x="58684" y="187037"/>
                      <a:pt x="57918" y="193738"/>
                      <a:pt x="56483" y="200312"/>
                    </a:cubicBezTo>
                    <a:cubicBezTo>
                      <a:pt x="58028" y="201076"/>
                      <a:pt x="59619" y="201744"/>
                      <a:pt x="61246" y="202312"/>
                    </a:cubicBezTo>
                    <a:lnTo>
                      <a:pt x="61246" y="210027"/>
                    </a:lnTo>
                    <a:cubicBezTo>
                      <a:pt x="58769" y="210313"/>
                      <a:pt x="56388" y="210599"/>
                      <a:pt x="53912" y="211075"/>
                    </a:cubicBezTo>
                    <a:cubicBezTo>
                      <a:pt x="46811" y="235720"/>
                      <a:pt x="32233" y="257553"/>
                      <a:pt x="12192" y="273559"/>
                    </a:cubicBezTo>
                    <a:cubicBezTo>
                      <a:pt x="26149" y="280164"/>
                      <a:pt x="38623" y="289528"/>
                      <a:pt x="48863" y="301086"/>
                    </a:cubicBezTo>
                    <a:cubicBezTo>
                      <a:pt x="52059" y="290287"/>
                      <a:pt x="66658" y="290065"/>
                      <a:pt x="75914" y="286513"/>
                    </a:cubicBezTo>
                    <a:lnTo>
                      <a:pt x="86106" y="271654"/>
                    </a:lnTo>
                    <a:cubicBezTo>
                      <a:pt x="91230" y="264999"/>
                      <a:pt x="100779" y="263759"/>
                      <a:pt x="107433" y="268883"/>
                    </a:cubicBezTo>
                    <a:cubicBezTo>
                      <a:pt x="108472" y="269683"/>
                      <a:pt x="109404" y="270614"/>
                      <a:pt x="110204" y="271654"/>
                    </a:cubicBezTo>
                    <a:lnTo>
                      <a:pt x="120396" y="286513"/>
                    </a:lnTo>
                    <a:cubicBezTo>
                      <a:pt x="129885" y="290142"/>
                      <a:pt x="144277" y="290266"/>
                      <a:pt x="147542" y="301181"/>
                    </a:cubicBezTo>
                    <a:cubicBezTo>
                      <a:pt x="151400" y="311515"/>
                      <a:pt x="139172" y="321249"/>
                      <a:pt x="134207" y="328900"/>
                    </a:cubicBezTo>
                    <a:cubicBezTo>
                      <a:pt x="133699" y="339061"/>
                      <a:pt x="138023" y="352784"/>
                      <a:pt x="128683" y="359189"/>
                    </a:cubicBezTo>
                    <a:cubicBezTo>
                      <a:pt x="119680" y="366033"/>
                      <a:pt x="107915" y="357680"/>
                      <a:pt x="98203" y="355093"/>
                    </a:cubicBezTo>
                    <a:cubicBezTo>
                      <a:pt x="91222" y="357862"/>
                      <a:pt x="84062" y="360153"/>
                      <a:pt x="76771" y="361951"/>
                    </a:cubicBezTo>
                    <a:cubicBezTo>
                      <a:pt x="77965" y="374200"/>
                      <a:pt x="78347" y="386514"/>
                      <a:pt x="77914" y="398813"/>
                    </a:cubicBezTo>
                    <a:cubicBezTo>
                      <a:pt x="85027" y="399653"/>
                      <a:pt x="92184" y="400066"/>
                      <a:pt x="99346" y="400051"/>
                    </a:cubicBezTo>
                    <a:cubicBezTo>
                      <a:pt x="142601" y="399905"/>
                      <a:pt x="184669" y="385883"/>
                      <a:pt x="219361" y="360046"/>
                    </a:cubicBezTo>
                    <a:cubicBezTo>
                      <a:pt x="221760" y="358248"/>
                      <a:pt x="223172" y="355425"/>
                      <a:pt x="223171" y="352426"/>
                    </a:cubicBezTo>
                    <a:lnTo>
                      <a:pt x="223171" y="304801"/>
                    </a:lnTo>
                    <a:cubicBezTo>
                      <a:pt x="223079" y="255920"/>
                      <a:pt x="186073" y="215007"/>
                      <a:pt x="137446" y="210027"/>
                    </a:cubicBezTo>
                    <a:close/>
                    <a:moveTo>
                      <a:pt x="118396" y="209550"/>
                    </a:moveTo>
                    <a:cubicBezTo>
                      <a:pt x="118247" y="220088"/>
                      <a:pt x="109584" y="228510"/>
                      <a:pt x="99046" y="228361"/>
                    </a:cubicBezTo>
                    <a:cubicBezTo>
                      <a:pt x="88509" y="228213"/>
                      <a:pt x="80087" y="219550"/>
                      <a:pt x="80235" y="209012"/>
                    </a:cubicBezTo>
                    <a:cubicBezTo>
                      <a:pt x="80241" y="208587"/>
                      <a:pt x="80261" y="208163"/>
                      <a:pt x="80296" y="207740"/>
                    </a:cubicBezTo>
                    <a:cubicBezTo>
                      <a:pt x="92880" y="210129"/>
                      <a:pt x="105799" y="210161"/>
                      <a:pt x="118396" y="207835"/>
                    </a:cubicBezTo>
                    <a:close/>
                  </a:path>
                </a:pathLst>
              </a:custGeom>
              <a:grpFill/>
              <a:ln w="0" cap="flat">
                <a:solidFill>
                  <a:srgbClr val="20395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zidenz-Grotesk Pro Light" panose="02000506040000020003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52" name="Полилиния: фигура 51">
                <a:extLst>
                  <a:ext uri="{FF2B5EF4-FFF2-40B4-BE49-F238E27FC236}">
                    <a16:creationId xmlns:a16="http://schemas.microsoft.com/office/drawing/2014/main" id="{CB91A397-DC8D-6AE2-5EA6-E788E5F37276}"/>
                  </a:ext>
                </a:extLst>
              </p:cNvPr>
              <p:cNvSpPr/>
              <p:nvPr/>
            </p:nvSpPr>
            <p:spPr>
              <a:xfrm>
                <a:off x="2432328" y="3201071"/>
                <a:ext cx="223170" cy="400050"/>
              </a:xfrm>
              <a:custGeom>
                <a:avLst/>
                <a:gdLst>
                  <a:gd name="connsiteX0" fmla="*/ 85439 w 223170"/>
                  <a:gd name="connsiteY0" fmla="*/ 291655 h 400050"/>
                  <a:gd name="connsiteX1" fmla="*/ 102775 w 223170"/>
                  <a:gd name="connsiteY1" fmla="*/ 286512 h 400050"/>
                  <a:gd name="connsiteX2" fmla="*/ 112967 w 223170"/>
                  <a:gd name="connsiteY2" fmla="*/ 271653 h 400050"/>
                  <a:gd name="connsiteX3" fmla="*/ 134294 w 223170"/>
                  <a:gd name="connsiteY3" fmla="*/ 268882 h 400050"/>
                  <a:gd name="connsiteX4" fmla="*/ 137065 w 223170"/>
                  <a:gd name="connsiteY4" fmla="*/ 271653 h 400050"/>
                  <a:gd name="connsiteX5" fmla="*/ 147256 w 223170"/>
                  <a:gd name="connsiteY5" fmla="*/ 286512 h 400050"/>
                  <a:gd name="connsiteX6" fmla="*/ 174308 w 223170"/>
                  <a:gd name="connsiteY6" fmla="*/ 301085 h 400050"/>
                  <a:gd name="connsiteX7" fmla="*/ 210884 w 223170"/>
                  <a:gd name="connsiteY7" fmla="*/ 273558 h 400050"/>
                  <a:gd name="connsiteX8" fmla="*/ 169259 w 223170"/>
                  <a:gd name="connsiteY8" fmla="*/ 211074 h 400050"/>
                  <a:gd name="connsiteX9" fmla="*/ 161925 w 223170"/>
                  <a:gd name="connsiteY9" fmla="*/ 210026 h 400050"/>
                  <a:gd name="connsiteX10" fmla="*/ 161925 w 223170"/>
                  <a:gd name="connsiteY10" fmla="*/ 202311 h 400050"/>
                  <a:gd name="connsiteX11" fmla="*/ 166688 w 223170"/>
                  <a:gd name="connsiteY11" fmla="*/ 200310 h 400050"/>
                  <a:gd name="connsiteX12" fmla="*/ 164402 w 223170"/>
                  <a:gd name="connsiteY12" fmla="*/ 180308 h 400050"/>
                  <a:gd name="connsiteX13" fmla="*/ 48015 w 223170"/>
                  <a:gd name="connsiteY13" fmla="*/ 144189 h 400050"/>
                  <a:gd name="connsiteX14" fmla="*/ 38101 w 223170"/>
                  <a:gd name="connsiteY14" fmla="*/ 104773 h 400050"/>
                  <a:gd name="connsiteX15" fmla="*/ 206978 w 223170"/>
                  <a:gd name="connsiteY15" fmla="*/ 83534 h 400050"/>
                  <a:gd name="connsiteX16" fmla="*/ 223171 w 223170"/>
                  <a:gd name="connsiteY16" fmla="*/ 71628 h 400050"/>
                  <a:gd name="connsiteX17" fmla="*/ 123825 w 223170"/>
                  <a:gd name="connsiteY17" fmla="*/ 0 h 400050"/>
                  <a:gd name="connsiteX18" fmla="*/ 85725 w 223170"/>
                  <a:gd name="connsiteY18" fmla="*/ 202406 h 400050"/>
                  <a:gd name="connsiteX19" fmla="*/ 85725 w 223170"/>
                  <a:gd name="connsiteY19" fmla="*/ 210027 h 400050"/>
                  <a:gd name="connsiteX20" fmla="*/ 0 w 223170"/>
                  <a:gd name="connsiteY20" fmla="*/ 304800 h 400050"/>
                  <a:gd name="connsiteX21" fmla="*/ 0 w 223170"/>
                  <a:gd name="connsiteY21" fmla="*/ 352425 h 400050"/>
                  <a:gd name="connsiteX22" fmla="*/ 3810 w 223170"/>
                  <a:gd name="connsiteY22" fmla="*/ 360045 h 400050"/>
                  <a:gd name="connsiteX23" fmla="*/ 123825 w 223170"/>
                  <a:gd name="connsiteY23" fmla="*/ 400050 h 400050"/>
                  <a:gd name="connsiteX24" fmla="*/ 145256 w 223170"/>
                  <a:gd name="connsiteY24" fmla="*/ 398812 h 400050"/>
                  <a:gd name="connsiteX25" fmla="*/ 146399 w 223170"/>
                  <a:gd name="connsiteY25" fmla="*/ 361950 h 400050"/>
                  <a:gd name="connsiteX26" fmla="*/ 124968 w 223170"/>
                  <a:gd name="connsiteY26" fmla="*/ 355092 h 400050"/>
                  <a:gd name="connsiteX27" fmla="*/ 94489 w 223170"/>
                  <a:gd name="connsiteY27" fmla="*/ 359188 h 400050"/>
                  <a:gd name="connsiteX28" fmla="*/ 88964 w 223170"/>
                  <a:gd name="connsiteY28" fmla="*/ 328898 h 400050"/>
                  <a:gd name="connsiteX29" fmla="*/ 78010 w 223170"/>
                  <a:gd name="connsiteY29" fmla="*/ 314611 h 400050"/>
                  <a:gd name="connsiteX30" fmla="*/ 80804 w 223170"/>
                  <a:gd name="connsiteY30" fmla="*/ 294024 h 400050"/>
                  <a:gd name="connsiteX31" fmla="*/ 85439 w 223170"/>
                  <a:gd name="connsiteY31" fmla="*/ 291655 h 400050"/>
                  <a:gd name="connsiteX32" fmla="*/ 104775 w 223170"/>
                  <a:gd name="connsiteY32" fmla="*/ 207835 h 400050"/>
                  <a:gd name="connsiteX33" fmla="*/ 142875 w 223170"/>
                  <a:gd name="connsiteY33" fmla="*/ 207740 h 400050"/>
                  <a:gd name="connsiteX34" fmla="*/ 125340 w 223170"/>
                  <a:gd name="connsiteY34" fmla="*/ 228298 h 400050"/>
                  <a:gd name="connsiteX35" fmla="*/ 104782 w 223170"/>
                  <a:gd name="connsiteY35" fmla="*/ 210762 h 400050"/>
                  <a:gd name="connsiteX36" fmla="*/ 104775 w 223170"/>
                  <a:gd name="connsiteY36" fmla="*/ 207835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23170" h="400050">
                    <a:moveTo>
                      <a:pt x="85439" y="291655"/>
                    </a:moveTo>
                    <a:lnTo>
                      <a:pt x="102775" y="286512"/>
                    </a:lnTo>
                    <a:lnTo>
                      <a:pt x="112967" y="271653"/>
                    </a:lnTo>
                    <a:cubicBezTo>
                      <a:pt x="118091" y="264998"/>
                      <a:pt x="127639" y="263758"/>
                      <a:pt x="134294" y="268882"/>
                    </a:cubicBezTo>
                    <a:cubicBezTo>
                      <a:pt x="135333" y="269682"/>
                      <a:pt x="136264" y="270613"/>
                      <a:pt x="137065" y="271653"/>
                    </a:cubicBezTo>
                    <a:lnTo>
                      <a:pt x="147256" y="286512"/>
                    </a:lnTo>
                    <a:cubicBezTo>
                      <a:pt x="156527" y="290072"/>
                      <a:pt x="171098" y="290275"/>
                      <a:pt x="174308" y="301085"/>
                    </a:cubicBezTo>
                    <a:cubicBezTo>
                      <a:pt x="184506" y="289523"/>
                      <a:pt x="196950" y="280157"/>
                      <a:pt x="210884" y="273558"/>
                    </a:cubicBezTo>
                    <a:cubicBezTo>
                      <a:pt x="190929" y="257492"/>
                      <a:pt x="176397" y="235678"/>
                      <a:pt x="169259" y="211074"/>
                    </a:cubicBezTo>
                    <a:cubicBezTo>
                      <a:pt x="166783" y="210597"/>
                      <a:pt x="164402" y="210312"/>
                      <a:pt x="161925" y="210026"/>
                    </a:cubicBezTo>
                    <a:lnTo>
                      <a:pt x="161925" y="202311"/>
                    </a:lnTo>
                    <a:cubicBezTo>
                      <a:pt x="163552" y="201743"/>
                      <a:pt x="165143" y="201075"/>
                      <a:pt x="166688" y="200310"/>
                    </a:cubicBezTo>
                    <a:cubicBezTo>
                      <a:pt x="165253" y="193737"/>
                      <a:pt x="164488" y="187035"/>
                      <a:pt x="164402" y="180308"/>
                    </a:cubicBezTo>
                    <a:cubicBezTo>
                      <a:pt x="122288" y="202473"/>
                      <a:pt x="70180" y="186302"/>
                      <a:pt x="48015" y="144189"/>
                    </a:cubicBezTo>
                    <a:cubicBezTo>
                      <a:pt x="41615" y="132029"/>
                      <a:pt x="38216" y="118515"/>
                      <a:pt x="38101" y="104773"/>
                    </a:cubicBezTo>
                    <a:cubicBezTo>
                      <a:pt x="40792" y="3625"/>
                      <a:pt x="179886" y="-12742"/>
                      <a:pt x="206978" y="83534"/>
                    </a:cubicBezTo>
                    <a:cubicBezTo>
                      <a:pt x="212021" y="79105"/>
                      <a:pt x="217439" y="75121"/>
                      <a:pt x="223171" y="71628"/>
                    </a:cubicBezTo>
                    <a:cubicBezTo>
                      <a:pt x="208919" y="28862"/>
                      <a:pt x="168904" y="10"/>
                      <a:pt x="123825" y="0"/>
                    </a:cubicBezTo>
                    <a:cubicBezTo>
                      <a:pt x="7566" y="1948"/>
                      <a:pt x="-20557" y="159451"/>
                      <a:pt x="85725" y="202406"/>
                    </a:cubicBezTo>
                    <a:lnTo>
                      <a:pt x="85725" y="210027"/>
                    </a:lnTo>
                    <a:cubicBezTo>
                      <a:pt x="37098" y="215008"/>
                      <a:pt x="93" y="255919"/>
                      <a:pt x="0" y="304800"/>
                    </a:cubicBezTo>
                    <a:lnTo>
                      <a:pt x="0" y="352425"/>
                    </a:lnTo>
                    <a:cubicBezTo>
                      <a:pt x="-1" y="355423"/>
                      <a:pt x="1411" y="358247"/>
                      <a:pt x="3810" y="360045"/>
                    </a:cubicBezTo>
                    <a:cubicBezTo>
                      <a:pt x="38502" y="385882"/>
                      <a:pt x="80569" y="399904"/>
                      <a:pt x="123825" y="400050"/>
                    </a:cubicBezTo>
                    <a:cubicBezTo>
                      <a:pt x="130987" y="400065"/>
                      <a:pt x="138144" y="399651"/>
                      <a:pt x="145256" y="398812"/>
                    </a:cubicBezTo>
                    <a:cubicBezTo>
                      <a:pt x="144826" y="386513"/>
                      <a:pt x="145208" y="374199"/>
                      <a:pt x="146399" y="361950"/>
                    </a:cubicBezTo>
                    <a:cubicBezTo>
                      <a:pt x="139109" y="360148"/>
                      <a:pt x="131949" y="357857"/>
                      <a:pt x="124968" y="355092"/>
                    </a:cubicBezTo>
                    <a:cubicBezTo>
                      <a:pt x="116046" y="357491"/>
                      <a:pt x="103205" y="366048"/>
                      <a:pt x="94489" y="359188"/>
                    </a:cubicBezTo>
                    <a:cubicBezTo>
                      <a:pt x="85152" y="352795"/>
                      <a:pt x="89470" y="339049"/>
                      <a:pt x="88964" y="328898"/>
                    </a:cubicBezTo>
                    <a:lnTo>
                      <a:pt x="78010" y="314611"/>
                    </a:lnTo>
                    <a:cubicBezTo>
                      <a:pt x="73097" y="308154"/>
                      <a:pt x="74348" y="298937"/>
                      <a:pt x="80804" y="294024"/>
                    </a:cubicBezTo>
                    <a:cubicBezTo>
                      <a:pt x="82196" y="292965"/>
                      <a:pt x="83765" y="292163"/>
                      <a:pt x="85439" y="291655"/>
                    </a:cubicBezTo>
                    <a:close/>
                    <a:moveTo>
                      <a:pt x="104775" y="207835"/>
                    </a:moveTo>
                    <a:cubicBezTo>
                      <a:pt x="117372" y="210161"/>
                      <a:pt x="130290" y="210128"/>
                      <a:pt x="142875" y="207740"/>
                    </a:cubicBezTo>
                    <a:cubicBezTo>
                      <a:pt x="143710" y="218259"/>
                      <a:pt x="135859" y="227463"/>
                      <a:pt x="125340" y="228298"/>
                    </a:cubicBezTo>
                    <a:cubicBezTo>
                      <a:pt x="114821" y="229132"/>
                      <a:pt x="105617" y="221281"/>
                      <a:pt x="104782" y="210762"/>
                    </a:cubicBezTo>
                    <a:cubicBezTo>
                      <a:pt x="104705" y="209788"/>
                      <a:pt x="104703" y="208810"/>
                      <a:pt x="104775" y="207835"/>
                    </a:cubicBezTo>
                    <a:close/>
                  </a:path>
                </a:pathLst>
              </a:custGeom>
              <a:grpFill/>
              <a:ln w="0" cap="flat">
                <a:solidFill>
                  <a:srgbClr val="20395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zidenz-Grotesk Pro Light" panose="02000506040000020003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53" name="Месяц 52">
                <a:extLst>
                  <a:ext uri="{FF2B5EF4-FFF2-40B4-BE49-F238E27FC236}">
                    <a16:creationId xmlns:a16="http://schemas.microsoft.com/office/drawing/2014/main" id="{D1673402-3E88-ECC3-12B6-0736EC232745}"/>
                  </a:ext>
                </a:extLst>
              </p:cNvPr>
              <p:cNvSpPr/>
              <p:nvPr/>
            </p:nvSpPr>
            <p:spPr>
              <a:xfrm rot="1449700">
                <a:off x="2473913" y="3443275"/>
                <a:ext cx="140181" cy="133177"/>
              </a:xfrm>
              <a:prstGeom prst="moon">
                <a:avLst>
                  <a:gd name="adj" fmla="val 85592"/>
                </a:avLst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zidenz-Grotesk Pro Light" panose="02000506040000020003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54" name="Месяц 53">
                <a:extLst>
                  <a:ext uri="{FF2B5EF4-FFF2-40B4-BE49-F238E27FC236}">
                    <a16:creationId xmlns:a16="http://schemas.microsoft.com/office/drawing/2014/main" id="{8A6AB0F1-3E7C-0A08-94A4-28F3D73BD51A}"/>
                  </a:ext>
                </a:extLst>
              </p:cNvPr>
              <p:cNvSpPr/>
              <p:nvPr/>
            </p:nvSpPr>
            <p:spPr>
              <a:xfrm rot="20314720" flipH="1">
                <a:off x="2831145" y="3448849"/>
                <a:ext cx="138211" cy="131884"/>
              </a:xfrm>
              <a:prstGeom prst="moon">
                <a:avLst>
                  <a:gd name="adj" fmla="val 87500"/>
                </a:avLst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zidenz-Grotesk Pro Light" panose="02000506040000020003" pitchFamily="50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82C96C1-5F10-C319-B24C-BB668D30B6C4}"/>
              </a:ext>
            </a:extLst>
          </p:cNvPr>
          <p:cNvGrpSpPr/>
          <p:nvPr/>
        </p:nvGrpSpPr>
        <p:grpSpPr>
          <a:xfrm>
            <a:off x="5293081" y="1304601"/>
            <a:ext cx="1092918" cy="1088681"/>
            <a:chOff x="4481749" y="1333499"/>
            <a:chExt cx="2804876" cy="2794001"/>
          </a:xfrm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1F230E8A-6211-685B-1C2A-61E5972D90C0}"/>
                </a:ext>
              </a:extLst>
            </p:cNvPr>
            <p:cNvGrpSpPr/>
            <p:nvPr/>
          </p:nvGrpSpPr>
          <p:grpSpPr>
            <a:xfrm rot="16200000">
              <a:off x="4481749" y="1333499"/>
              <a:ext cx="2794000" cy="2794000"/>
              <a:chOff x="4266634" y="977900"/>
              <a:chExt cx="2794000" cy="2794000"/>
            </a:xfrm>
          </p:grpSpPr>
          <p:sp>
            <p:nvSpPr>
              <p:cNvPr id="48" name="Арка 47">
                <a:extLst>
                  <a:ext uri="{FF2B5EF4-FFF2-40B4-BE49-F238E27FC236}">
                    <a16:creationId xmlns:a16="http://schemas.microsoft.com/office/drawing/2014/main" id="{B82718DD-B710-1131-1C53-BE25B51822D7}"/>
                  </a:ext>
                </a:extLst>
              </p:cNvPr>
              <p:cNvSpPr/>
              <p:nvPr/>
            </p:nvSpPr>
            <p:spPr>
              <a:xfrm>
                <a:off x="4930209" y="1641475"/>
                <a:ext cx="1466850" cy="1466850"/>
              </a:xfrm>
              <a:prstGeom prst="blockArc">
                <a:avLst>
                  <a:gd name="adj1" fmla="val 10746368"/>
                  <a:gd name="adj2" fmla="val 21553088"/>
                  <a:gd name="adj3" fmla="val 18276"/>
                </a:avLst>
              </a:prstGeom>
              <a:gradFill>
                <a:gsLst>
                  <a:gs pos="0">
                    <a:srgbClr val="DDE1E5"/>
                  </a:gs>
                  <a:gs pos="100000">
                    <a:schemeClr val="bg1">
                      <a:alpha val="3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zidenz-Grotesk Pro Light" panose="02000506040000020003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49" name="Арка 48">
                <a:extLst>
                  <a:ext uri="{FF2B5EF4-FFF2-40B4-BE49-F238E27FC236}">
                    <a16:creationId xmlns:a16="http://schemas.microsoft.com/office/drawing/2014/main" id="{0592D254-BFEA-E552-C875-E6F07A03D9E3}"/>
                  </a:ext>
                </a:extLst>
              </p:cNvPr>
              <p:cNvSpPr/>
              <p:nvPr/>
            </p:nvSpPr>
            <p:spPr>
              <a:xfrm>
                <a:off x="4266634" y="977900"/>
                <a:ext cx="2794000" cy="2794000"/>
              </a:xfrm>
              <a:prstGeom prst="blockArc">
                <a:avLst>
                  <a:gd name="adj1" fmla="val 13876445"/>
                  <a:gd name="adj2" fmla="val 21579196"/>
                  <a:gd name="adj3" fmla="val 10468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3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zidenz-Grotesk Pro Light" panose="02000506040000020003" pitchFamily="50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2C1B8AAA-4EC1-5D78-394A-F740320D0E35}"/>
                </a:ext>
              </a:extLst>
            </p:cNvPr>
            <p:cNvGrpSpPr/>
            <p:nvPr/>
          </p:nvGrpSpPr>
          <p:grpSpPr>
            <a:xfrm rot="16200000">
              <a:off x="4492625" y="1333500"/>
              <a:ext cx="2794000" cy="2794000"/>
              <a:chOff x="4266634" y="977900"/>
              <a:chExt cx="2794000" cy="2794000"/>
            </a:xfrm>
          </p:grpSpPr>
          <p:sp>
            <p:nvSpPr>
              <p:cNvPr id="45" name="Арка 44">
                <a:extLst>
                  <a:ext uri="{FF2B5EF4-FFF2-40B4-BE49-F238E27FC236}">
                    <a16:creationId xmlns:a16="http://schemas.microsoft.com/office/drawing/2014/main" id="{B9C6B42B-E38A-66E3-516E-839E4D1D452F}"/>
                  </a:ext>
                </a:extLst>
              </p:cNvPr>
              <p:cNvSpPr/>
              <p:nvPr/>
            </p:nvSpPr>
            <p:spPr>
              <a:xfrm>
                <a:off x="4609534" y="1320800"/>
                <a:ext cx="2108200" cy="2108200"/>
              </a:xfrm>
              <a:prstGeom prst="blockArc">
                <a:avLst>
                  <a:gd name="adj1" fmla="val 17414120"/>
                  <a:gd name="adj2" fmla="val 21599999"/>
                  <a:gd name="adj3" fmla="val 12651"/>
                </a:avLst>
              </a:prstGeom>
              <a:solidFill>
                <a:srgbClr val="C902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zidenz-Grotesk Pro Light" panose="02000506040000020003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46" name="Арка 45">
                <a:extLst>
                  <a:ext uri="{FF2B5EF4-FFF2-40B4-BE49-F238E27FC236}">
                    <a16:creationId xmlns:a16="http://schemas.microsoft.com/office/drawing/2014/main" id="{058399AD-F703-F5A1-C20A-C4E1EDA4FC89}"/>
                  </a:ext>
                </a:extLst>
              </p:cNvPr>
              <p:cNvSpPr/>
              <p:nvPr/>
            </p:nvSpPr>
            <p:spPr>
              <a:xfrm>
                <a:off x="4930209" y="1641475"/>
                <a:ext cx="1466850" cy="1466850"/>
              </a:xfrm>
              <a:prstGeom prst="blockArc">
                <a:avLst>
                  <a:gd name="adj1" fmla="val 17427789"/>
                  <a:gd name="adj2" fmla="val 21553088"/>
                  <a:gd name="adj3" fmla="val 18276"/>
                </a:avLst>
              </a:prstGeom>
              <a:solidFill>
                <a:srgbClr val="0224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zidenz-Grotesk Pro Light" panose="02000506040000020003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47" name="Арка 46">
                <a:extLst>
                  <a:ext uri="{FF2B5EF4-FFF2-40B4-BE49-F238E27FC236}">
                    <a16:creationId xmlns:a16="http://schemas.microsoft.com/office/drawing/2014/main" id="{3EE4C407-4770-187A-7239-EB5864230BCA}"/>
                  </a:ext>
                </a:extLst>
              </p:cNvPr>
              <p:cNvSpPr/>
              <p:nvPr/>
            </p:nvSpPr>
            <p:spPr>
              <a:xfrm>
                <a:off x="4266634" y="977900"/>
                <a:ext cx="2794000" cy="2794000"/>
              </a:xfrm>
              <a:prstGeom prst="blockArc">
                <a:avLst>
                  <a:gd name="adj1" fmla="val 14963821"/>
                  <a:gd name="adj2" fmla="val 21579196"/>
                  <a:gd name="adj3" fmla="val 1046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zidenz-Grotesk Pro Light" panose="02000506040000020003" pitchFamily="50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1" name="Блок-схема: узел 20">
              <a:extLst>
                <a:ext uri="{FF2B5EF4-FFF2-40B4-BE49-F238E27FC236}">
                  <a16:creationId xmlns:a16="http://schemas.microsoft.com/office/drawing/2014/main" id="{77E731BB-0E33-1C8B-50B3-0B537A0854ED}"/>
                </a:ext>
              </a:extLst>
            </p:cNvPr>
            <p:cNvSpPr/>
            <p:nvPr/>
          </p:nvSpPr>
          <p:spPr>
            <a:xfrm>
              <a:off x="4888705" y="2288978"/>
              <a:ext cx="266103" cy="266103"/>
            </a:xfrm>
            <a:prstGeom prst="flowChartConnector">
              <a:avLst/>
            </a:prstGeom>
            <a:solidFill>
              <a:srgbClr val="C90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zidenz-Grotesk Pro Light" panose="02000506040000020003" pitchFamily="50" charset="0"/>
                <a:ea typeface="+mn-ea"/>
                <a:cs typeface="+mn-cs"/>
              </a:endParaRPr>
            </a:p>
          </p:txBody>
        </p:sp>
        <p:sp>
          <p:nvSpPr>
            <p:cNvPr id="22" name="Блок-схема: узел 21">
              <a:extLst>
                <a:ext uri="{FF2B5EF4-FFF2-40B4-BE49-F238E27FC236}">
                  <a16:creationId xmlns:a16="http://schemas.microsoft.com/office/drawing/2014/main" id="{9790FE4B-BD5D-1415-E43A-E6C205DD9933}"/>
                </a:ext>
              </a:extLst>
            </p:cNvPr>
            <p:cNvSpPr/>
            <p:nvPr/>
          </p:nvSpPr>
          <p:spPr>
            <a:xfrm>
              <a:off x="5194213" y="2391372"/>
              <a:ext cx="266103" cy="266103"/>
            </a:xfrm>
            <a:prstGeom prst="flowChartConnector">
              <a:avLst/>
            </a:prstGeom>
            <a:solidFill>
              <a:srgbClr val="0224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zidenz-Grotesk Pro Light" panose="02000506040000020003" pitchFamily="50" charset="0"/>
                <a:ea typeface="+mn-ea"/>
                <a:cs typeface="+mn-cs"/>
              </a:endParaRPr>
            </a:p>
          </p:txBody>
        </p:sp>
        <p:sp>
          <p:nvSpPr>
            <p:cNvPr id="23" name="Блок-схема: узел 22">
              <a:extLst>
                <a:ext uri="{FF2B5EF4-FFF2-40B4-BE49-F238E27FC236}">
                  <a16:creationId xmlns:a16="http://schemas.microsoft.com/office/drawing/2014/main" id="{4FB2641D-A58C-1D65-E529-9C2CEAC0809F}"/>
                </a:ext>
              </a:extLst>
            </p:cNvPr>
            <p:cNvSpPr/>
            <p:nvPr/>
          </p:nvSpPr>
          <p:spPr>
            <a:xfrm>
              <a:off x="4575276" y="3027464"/>
              <a:ext cx="294380" cy="29438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zidenz-Grotesk Pro Light" panose="02000506040000020003" pitchFamily="50" charset="0"/>
                <a:ea typeface="+mn-ea"/>
                <a:cs typeface="+mn-cs"/>
              </a:endParaRPr>
            </a:p>
          </p:txBody>
        </p:sp>
      </p:grp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A81BED6-6E25-79CA-DEA6-29DB867D977A}"/>
              </a:ext>
            </a:extLst>
          </p:cNvPr>
          <p:cNvSpPr/>
          <p:nvPr/>
        </p:nvSpPr>
        <p:spPr>
          <a:xfrm>
            <a:off x="6325123" y="4872518"/>
            <a:ext cx="5531912" cy="1286488"/>
          </a:xfrm>
          <a:prstGeom prst="roundRect">
            <a:avLst>
              <a:gd name="adj" fmla="val 12564"/>
            </a:avLst>
          </a:prstGeom>
          <a:gradFill>
            <a:gsLst>
              <a:gs pos="0">
                <a:srgbClr val="C90237"/>
              </a:gs>
              <a:gs pos="100000">
                <a:srgbClr val="022456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A8D86B-6E1D-8DCD-8D03-C5B99C53BBB5}"/>
              </a:ext>
            </a:extLst>
          </p:cNvPr>
          <p:cNvSpPr txBox="1"/>
          <p:nvPr/>
        </p:nvSpPr>
        <p:spPr>
          <a:xfrm>
            <a:off x="6464354" y="4915607"/>
            <a:ext cx="5404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cs typeface="Clear Sans" panose="020B0503030202020304" pitchFamily="34" charset="0"/>
              </a:rPr>
              <a:t>Финансовое обеспечение, млн руб.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5652839C-0AC8-3832-58DD-9668F29C0F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353053"/>
              </p:ext>
            </p:extLst>
          </p:nvPr>
        </p:nvGraphicFramePr>
        <p:xfrm>
          <a:off x="6471827" y="4872518"/>
          <a:ext cx="5057231" cy="1263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7A4C959-6CD9-B735-EB19-955BDDC926AE}"/>
              </a:ext>
            </a:extLst>
          </p:cNvPr>
          <p:cNvSpPr txBox="1">
            <a:spLocks/>
          </p:cNvSpPr>
          <p:nvPr/>
        </p:nvSpPr>
        <p:spPr>
          <a:xfrm>
            <a:off x="9438526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5F1B5F-4F04-4BBB-80BC-CF17F5D9F7BF}" type="slidenum">
              <a:rPr lang="ru-RU" smtClean="0"/>
              <a:pPr/>
              <a:t>12</a:t>
            </a:fld>
            <a:endParaRPr lang="ru-RU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F07C8B5-B5A9-A50B-0941-2A8C6A3362B9}"/>
              </a:ext>
            </a:extLst>
          </p:cNvPr>
          <p:cNvGrpSpPr/>
          <p:nvPr/>
        </p:nvGrpSpPr>
        <p:grpSpPr>
          <a:xfrm>
            <a:off x="6489065" y="6257022"/>
            <a:ext cx="4947893" cy="246221"/>
            <a:chOff x="6489065" y="6257022"/>
            <a:chExt cx="4947893" cy="246221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07DA4774-22DD-2121-CCE8-20EFE167E054}"/>
                </a:ext>
              </a:extLst>
            </p:cNvPr>
            <p:cNvSpPr/>
            <p:nvPr/>
          </p:nvSpPr>
          <p:spPr>
            <a:xfrm>
              <a:off x="6489065" y="6308702"/>
              <a:ext cx="332754" cy="12499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DD3FD0FF-335D-DBE4-94F5-62B665938668}"/>
                </a:ext>
              </a:extLst>
            </p:cNvPr>
            <p:cNvSpPr/>
            <p:nvPr/>
          </p:nvSpPr>
          <p:spPr>
            <a:xfrm>
              <a:off x="8890136" y="6308702"/>
              <a:ext cx="332754" cy="124990"/>
            </a:xfrm>
            <a:prstGeom prst="roundRect">
              <a:avLst/>
            </a:prstGeom>
            <a:solidFill>
              <a:srgbClr val="02245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8BD10D-3328-97C3-CE91-7EA633656407}"/>
                </a:ext>
              </a:extLst>
            </p:cNvPr>
            <p:cNvSpPr txBox="1"/>
            <p:nvPr/>
          </p:nvSpPr>
          <p:spPr>
            <a:xfrm>
              <a:off x="6801103" y="6257022"/>
              <a:ext cx="208903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/>
                <a:t>В соответствии с ФЗ о бюджете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510AF28-933A-CE4E-4F76-479135D3CC03}"/>
                </a:ext>
              </a:extLst>
            </p:cNvPr>
            <p:cNvSpPr txBox="1"/>
            <p:nvPr/>
          </p:nvSpPr>
          <p:spPr>
            <a:xfrm>
              <a:off x="9222890" y="6257022"/>
              <a:ext cx="22140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/>
                <a:t>Дополнительное финансирование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739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D614677-F6DE-148F-2E95-FE47F38B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85" y="0"/>
            <a:ext cx="8534401" cy="677492"/>
          </a:xfrm>
        </p:spPr>
        <p:txBody>
          <a:bodyPr>
            <a:normAutofit/>
          </a:bodyPr>
          <a:lstStyle/>
          <a:p>
            <a:r>
              <a:rPr lang="ru-RU" dirty="0">
                <a:latin typeface="+mn-lt"/>
              </a:rPr>
              <a:t>Лизинг БАС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9355A664-CE2B-C5D6-0718-16BD91556ADC}"/>
              </a:ext>
            </a:extLst>
          </p:cNvPr>
          <p:cNvSpPr/>
          <p:nvPr/>
        </p:nvSpPr>
        <p:spPr>
          <a:xfrm>
            <a:off x="5974095" y="1669605"/>
            <a:ext cx="6026176" cy="3189698"/>
          </a:xfrm>
          <a:prstGeom prst="roundRect">
            <a:avLst>
              <a:gd name="adj" fmla="val 4246"/>
            </a:avLst>
          </a:prstGeom>
          <a:solidFill>
            <a:srgbClr val="DDE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B0514ED-D7E1-56A4-BBA9-440C33D1CE84}"/>
              </a:ext>
            </a:extLst>
          </p:cNvPr>
          <p:cNvSpPr/>
          <p:nvPr/>
        </p:nvSpPr>
        <p:spPr>
          <a:xfrm>
            <a:off x="5974094" y="1494560"/>
            <a:ext cx="6026176" cy="1199833"/>
          </a:xfrm>
          <a:prstGeom prst="roundRect">
            <a:avLst>
              <a:gd name="adj" fmla="val 16409"/>
            </a:avLst>
          </a:prstGeom>
          <a:gradFill>
            <a:gsLst>
              <a:gs pos="0">
                <a:srgbClr val="C90237"/>
              </a:gs>
              <a:gs pos="100000">
                <a:srgbClr val="022456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Результат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Совокупный объем внебюджетных инвестиций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по лизинговым сделкам в 2030 г. - 47,6 млрд руб.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8900FB-0B6C-ACEE-7D40-CE226E461F1E}"/>
              </a:ext>
            </a:extLst>
          </p:cNvPr>
          <p:cNvSpPr txBox="1"/>
          <p:nvPr/>
        </p:nvSpPr>
        <p:spPr>
          <a:xfrm>
            <a:off x="6043416" y="2930943"/>
            <a:ext cx="5873191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896A4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Ключевые условия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lear Sans" panose="020B0503030202020304" pitchFamily="34" charset="0"/>
              <a:ea typeface="+mn-ea"/>
              <a:cs typeface="Clear Sans" panose="020B0503030202020304" pitchFamily="34" charset="0"/>
            </a:endParaRP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ставка лизинга (без учета страхования) от 3,5% до 7,5 % годовых в зависимости от класса БАС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срок лизинга от 3 до 5 лет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аванс – от 0%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2F50939-6A2D-5845-C594-46A6D2C39689}"/>
              </a:ext>
            </a:extLst>
          </p:cNvPr>
          <p:cNvSpPr/>
          <p:nvPr/>
        </p:nvSpPr>
        <p:spPr>
          <a:xfrm>
            <a:off x="376469" y="1494560"/>
            <a:ext cx="5464014" cy="1463567"/>
          </a:xfrm>
          <a:prstGeom prst="roundRect">
            <a:avLst>
              <a:gd name="adj" fmla="val 20149"/>
            </a:avLst>
          </a:prstGeom>
          <a:solidFill>
            <a:srgbClr val="DDE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A2ADB8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Цель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/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Повышение спроса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на отечественные БАС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lear Sans" panose="020B0503030202020304" pitchFamily="34" charset="0"/>
              <a:ea typeface="+mn-ea"/>
              <a:cs typeface="Clear Sans" panose="020B0503030202020304" pitchFamily="34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6C32AEA5-FDE5-9135-D22A-667E9157842D}"/>
              </a:ext>
            </a:extLst>
          </p:cNvPr>
          <p:cNvSpPr/>
          <p:nvPr/>
        </p:nvSpPr>
        <p:spPr>
          <a:xfrm>
            <a:off x="371475" y="3147132"/>
            <a:ext cx="5464014" cy="1199833"/>
          </a:xfrm>
          <a:prstGeom prst="roundRect">
            <a:avLst>
              <a:gd name="adj" fmla="val 20960"/>
            </a:avLst>
          </a:prstGeom>
          <a:solidFill>
            <a:srgbClr val="DDE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A2ADB8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Получатели поддержки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Организации-эксплуатанты БАС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7CCE0A62-79E8-D78F-0FA6-8C7A09249712}"/>
              </a:ext>
            </a:extLst>
          </p:cNvPr>
          <p:cNvGrpSpPr/>
          <p:nvPr/>
        </p:nvGrpSpPr>
        <p:grpSpPr>
          <a:xfrm>
            <a:off x="4689191" y="3305296"/>
            <a:ext cx="971720" cy="883384"/>
            <a:chOff x="2432328" y="3201070"/>
            <a:chExt cx="576262" cy="471959"/>
          </a:xfrm>
          <a:solidFill>
            <a:srgbClr val="022456"/>
          </a:solidFill>
        </p:grpSpPr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133861EE-203E-2CA2-1F27-69CA75C95CFF}"/>
                </a:ext>
              </a:extLst>
            </p:cNvPr>
            <p:cNvSpPr/>
            <p:nvPr/>
          </p:nvSpPr>
          <p:spPr>
            <a:xfrm>
              <a:off x="2596635" y="3273270"/>
              <a:ext cx="247650" cy="399759"/>
            </a:xfrm>
            <a:custGeom>
              <a:avLst/>
              <a:gdLst>
                <a:gd name="connsiteX0" fmla="*/ 185356 w 247650"/>
                <a:gd name="connsiteY0" fmla="*/ 215456 h 399759"/>
                <a:gd name="connsiteX1" fmla="*/ 161877 w 247650"/>
                <a:gd name="connsiteY1" fmla="*/ 210092 h 399759"/>
                <a:gd name="connsiteX2" fmla="*/ 161924 w 247650"/>
                <a:gd name="connsiteY2" fmla="*/ 209550 h 399759"/>
                <a:gd name="connsiteX3" fmla="*/ 161924 w 247650"/>
                <a:gd name="connsiteY3" fmla="*/ 202311 h 399759"/>
                <a:gd name="connsiteX4" fmla="*/ 123823 w 247650"/>
                <a:gd name="connsiteY4" fmla="*/ 0 h 399759"/>
                <a:gd name="connsiteX5" fmla="*/ 85725 w 247650"/>
                <a:gd name="connsiteY5" fmla="*/ 202311 h 399759"/>
                <a:gd name="connsiteX6" fmla="*/ 85725 w 247650"/>
                <a:gd name="connsiteY6" fmla="*/ 209550 h 399759"/>
                <a:gd name="connsiteX7" fmla="*/ 85771 w 247650"/>
                <a:gd name="connsiteY7" fmla="*/ 210092 h 399759"/>
                <a:gd name="connsiteX8" fmla="*/ 0 w 247650"/>
                <a:gd name="connsiteY8" fmla="*/ 304133 h 399759"/>
                <a:gd name="connsiteX9" fmla="*/ 0 w 247650"/>
                <a:gd name="connsiteY9" fmla="*/ 352425 h 399759"/>
                <a:gd name="connsiteX10" fmla="*/ 3810 w 247650"/>
                <a:gd name="connsiteY10" fmla="*/ 360045 h 399759"/>
                <a:gd name="connsiteX11" fmla="*/ 243840 w 247650"/>
                <a:gd name="connsiteY11" fmla="*/ 360044 h 399759"/>
                <a:gd name="connsiteX12" fmla="*/ 247650 w 247650"/>
                <a:gd name="connsiteY12" fmla="*/ 352425 h 399759"/>
                <a:gd name="connsiteX13" fmla="*/ 247650 w 247650"/>
                <a:gd name="connsiteY13" fmla="*/ 304133 h 399759"/>
                <a:gd name="connsiteX14" fmla="*/ 185356 w 247650"/>
                <a:gd name="connsiteY14" fmla="*/ 215456 h 399759"/>
                <a:gd name="connsiteX15" fmla="*/ 38100 w 247650"/>
                <a:gd name="connsiteY15" fmla="*/ 104775 h 399759"/>
                <a:gd name="connsiteX16" fmla="*/ 123825 w 247650"/>
                <a:gd name="connsiteY16" fmla="*/ 19050 h 399759"/>
                <a:gd name="connsiteX17" fmla="*/ 123824 w 247650"/>
                <a:gd name="connsiteY17" fmla="*/ 190500 h 399759"/>
                <a:gd name="connsiteX18" fmla="*/ 38100 w 247650"/>
                <a:gd name="connsiteY18" fmla="*/ 104775 h 399759"/>
                <a:gd name="connsiteX19" fmla="*/ 142875 w 247650"/>
                <a:gd name="connsiteY19" fmla="*/ 207836 h 399759"/>
                <a:gd name="connsiteX20" fmla="*/ 125271 w 247650"/>
                <a:gd name="connsiteY20" fmla="*/ 228331 h 399759"/>
                <a:gd name="connsiteX21" fmla="*/ 104775 w 247650"/>
                <a:gd name="connsiteY21" fmla="*/ 210727 h 399759"/>
                <a:gd name="connsiteX22" fmla="*/ 104775 w 247650"/>
                <a:gd name="connsiteY22" fmla="*/ 207836 h 399759"/>
                <a:gd name="connsiteX23" fmla="*/ 142875 w 247650"/>
                <a:gd name="connsiteY23" fmla="*/ 207836 h 399759"/>
                <a:gd name="connsiteX24" fmla="*/ 228600 w 247650"/>
                <a:gd name="connsiteY24" fmla="*/ 347567 h 399759"/>
                <a:gd name="connsiteX25" fmla="*/ 19050 w 247650"/>
                <a:gd name="connsiteY25" fmla="*/ 347567 h 399759"/>
                <a:gd name="connsiteX26" fmla="*/ 19050 w 247650"/>
                <a:gd name="connsiteY26" fmla="*/ 304800 h 399759"/>
                <a:gd name="connsiteX27" fmla="*/ 91070 w 247650"/>
                <a:gd name="connsiteY27" fmla="*/ 228812 h 399759"/>
                <a:gd name="connsiteX28" fmla="*/ 143458 w 247650"/>
                <a:gd name="connsiteY28" fmla="*/ 241967 h 399759"/>
                <a:gd name="connsiteX29" fmla="*/ 156612 w 247650"/>
                <a:gd name="connsiteY29" fmla="*/ 228813 h 399759"/>
                <a:gd name="connsiteX30" fmla="*/ 228600 w 247650"/>
                <a:gd name="connsiteY30" fmla="*/ 304800 h 39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47650" h="399759">
                  <a:moveTo>
                    <a:pt x="185356" y="215456"/>
                  </a:moveTo>
                  <a:cubicBezTo>
                    <a:pt x="177800" y="212644"/>
                    <a:pt x="169905" y="210841"/>
                    <a:pt x="161877" y="210092"/>
                  </a:cubicBezTo>
                  <a:cubicBezTo>
                    <a:pt x="161880" y="209908"/>
                    <a:pt x="161924" y="209735"/>
                    <a:pt x="161924" y="209550"/>
                  </a:cubicBezTo>
                  <a:lnTo>
                    <a:pt x="161924" y="202311"/>
                  </a:lnTo>
                  <a:cubicBezTo>
                    <a:pt x="268272" y="159301"/>
                    <a:pt x="239992" y="1941"/>
                    <a:pt x="123823" y="0"/>
                  </a:cubicBezTo>
                  <a:cubicBezTo>
                    <a:pt x="7639" y="1950"/>
                    <a:pt x="-20608" y="159321"/>
                    <a:pt x="85725" y="202311"/>
                  </a:cubicBezTo>
                  <a:lnTo>
                    <a:pt x="85725" y="209550"/>
                  </a:lnTo>
                  <a:cubicBezTo>
                    <a:pt x="85725" y="209737"/>
                    <a:pt x="85769" y="209906"/>
                    <a:pt x="85771" y="210092"/>
                  </a:cubicBezTo>
                  <a:cubicBezTo>
                    <a:pt x="37385" y="214985"/>
                    <a:pt x="431" y="255503"/>
                    <a:pt x="0" y="304133"/>
                  </a:cubicBezTo>
                  <a:lnTo>
                    <a:pt x="0" y="352425"/>
                  </a:lnTo>
                  <a:cubicBezTo>
                    <a:pt x="20" y="355418"/>
                    <a:pt x="1428" y="358233"/>
                    <a:pt x="3810" y="360045"/>
                  </a:cubicBezTo>
                  <a:cubicBezTo>
                    <a:pt x="75059" y="412998"/>
                    <a:pt x="172592" y="412997"/>
                    <a:pt x="243840" y="360044"/>
                  </a:cubicBezTo>
                  <a:cubicBezTo>
                    <a:pt x="246240" y="358246"/>
                    <a:pt x="247651" y="355423"/>
                    <a:pt x="247650" y="352425"/>
                  </a:cubicBezTo>
                  <a:lnTo>
                    <a:pt x="247650" y="304133"/>
                  </a:lnTo>
                  <a:cubicBezTo>
                    <a:pt x="247324" y="264503"/>
                    <a:pt x="222527" y="229204"/>
                    <a:pt x="185356" y="215456"/>
                  </a:cubicBezTo>
                  <a:close/>
                  <a:moveTo>
                    <a:pt x="38100" y="104775"/>
                  </a:moveTo>
                  <a:cubicBezTo>
                    <a:pt x="38171" y="57460"/>
                    <a:pt x="76510" y="19121"/>
                    <a:pt x="123825" y="19050"/>
                  </a:cubicBezTo>
                  <a:cubicBezTo>
                    <a:pt x="237567" y="23851"/>
                    <a:pt x="237533" y="185716"/>
                    <a:pt x="123824" y="190500"/>
                  </a:cubicBezTo>
                  <a:cubicBezTo>
                    <a:pt x="76510" y="190428"/>
                    <a:pt x="38171" y="152090"/>
                    <a:pt x="38100" y="104775"/>
                  </a:cubicBezTo>
                  <a:close/>
                  <a:moveTo>
                    <a:pt x="142875" y="207836"/>
                  </a:moveTo>
                  <a:cubicBezTo>
                    <a:pt x="143673" y="218357"/>
                    <a:pt x="135792" y="227533"/>
                    <a:pt x="125271" y="228331"/>
                  </a:cubicBezTo>
                  <a:cubicBezTo>
                    <a:pt x="114750" y="229129"/>
                    <a:pt x="105573" y="221248"/>
                    <a:pt x="104775" y="210727"/>
                  </a:cubicBezTo>
                  <a:cubicBezTo>
                    <a:pt x="104702" y="209764"/>
                    <a:pt x="104702" y="208798"/>
                    <a:pt x="104775" y="207836"/>
                  </a:cubicBezTo>
                  <a:cubicBezTo>
                    <a:pt x="117372" y="210122"/>
                    <a:pt x="130278" y="210122"/>
                    <a:pt x="142875" y="207836"/>
                  </a:cubicBezTo>
                  <a:close/>
                  <a:moveTo>
                    <a:pt x="228600" y="347567"/>
                  </a:moveTo>
                  <a:cubicBezTo>
                    <a:pt x="165820" y="392012"/>
                    <a:pt x="81830" y="392012"/>
                    <a:pt x="19050" y="347567"/>
                  </a:cubicBezTo>
                  <a:lnTo>
                    <a:pt x="19050" y="304800"/>
                  </a:lnTo>
                  <a:cubicBezTo>
                    <a:pt x="19125" y="264387"/>
                    <a:pt x="50719" y="231052"/>
                    <a:pt x="91070" y="228812"/>
                  </a:cubicBezTo>
                  <a:cubicBezTo>
                    <a:pt x="101904" y="246911"/>
                    <a:pt x="125358" y="252800"/>
                    <a:pt x="143458" y="241967"/>
                  </a:cubicBezTo>
                  <a:cubicBezTo>
                    <a:pt x="148859" y="238733"/>
                    <a:pt x="153378" y="234215"/>
                    <a:pt x="156612" y="228813"/>
                  </a:cubicBezTo>
                  <a:cubicBezTo>
                    <a:pt x="196950" y="231070"/>
                    <a:pt x="228525" y="264399"/>
                    <a:pt x="228600" y="304800"/>
                  </a:cubicBezTo>
                  <a:close/>
                </a:path>
              </a:pathLst>
            </a:custGeom>
            <a:grpFill/>
            <a:ln w="0" cap="flat">
              <a:solidFill>
                <a:srgbClr val="20395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zidenz-Grotesk Pro Light" panose="02000506040000020003" pitchFamily="50" charset="0"/>
                <a:ea typeface="+mn-ea"/>
                <a:cs typeface="+mn-cs"/>
              </a:endParaRPr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9D291E63-19C4-44FB-B92D-1CA686CC957E}"/>
                </a:ext>
              </a:extLst>
            </p:cNvPr>
            <p:cNvSpPr/>
            <p:nvPr/>
          </p:nvSpPr>
          <p:spPr>
            <a:xfrm>
              <a:off x="2785420" y="3201070"/>
              <a:ext cx="223170" cy="400051"/>
            </a:xfrm>
            <a:custGeom>
              <a:avLst/>
              <a:gdLst>
                <a:gd name="connsiteX0" fmla="*/ 137446 w 223170"/>
                <a:gd name="connsiteY0" fmla="*/ 210027 h 400051"/>
                <a:gd name="connsiteX1" fmla="*/ 137446 w 223170"/>
                <a:gd name="connsiteY1" fmla="*/ 202406 h 400051"/>
                <a:gd name="connsiteX2" fmla="*/ 99344 w 223170"/>
                <a:gd name="connsiteY2" fmla="*/ 0 h 400051"/>
                <a:gd name="connsiteX3" fmla="*/ 0 w 223170"/>
                <a:gd name="connsiteY3" fmla="*/ 71628 h 400051"/>
                <a:gd name="connsiteX4" fmla="*/ 16193 w 223170"/>
                <a:gd name="connsiteY4" fmla="*/ 83534 h 400051"/>
                <a:gd name="connsiteX5" fmla="*/ 185071 w 223170"/>
                <a:gd name="connsiteY5" fmla="*/ 104776 h 400051"/>
                <a:gd name="connsiteX6" fmla="*/ 98191 w 223170"/>
                <a:gd name="connsiteY6" fmla="*/ 190225 h 400051"/>
                <a:gd name="connsiteX7" fmla="*/ 58769 w 223170"/>
                <a:gd name="connsiteY7" fmla="*/ 180309 h 400051"/>
                <a:gd name="connsiteX8" fmla="*/ 56483 w 223170"/>
                <a:gd name="connsiteY8" fmla="*/ 200312 h 400051"/>
                <a:gd name="connsiteX9" fmla="*/ 61246 w 223170"/>
                <a:gd name="connsiteY9" fmla="*/ 202312 h 400051"/>
                <a:gd name="connsiteX10" fmla="*/ 61246 w 223170"/>
                <a:gd name="connsiteY10" fmla="*/ 210027 h 400051"/>
                <a:gd name="connsiteX11" fmla="*/ 53912 w 223170"/>
                <a:gd name="connsiteY11" fmla="*/ 211075 h 400051"/>
                <a:gd name="connsiteX12" fmla="*/ 12192 w 223170"/>
                <a:gd name="connsiteY12" fmla="*/ 273559 h 400051"/>
                <a:gd name="connsiteX13" fmla="*/ 48863 w 223170"/>
                <a:gd name="connsiteY13" fmla="*/ 301086 h 400051"/>
                <a:gd name="connsiteX14" fmla="*/ 75914 w 223170"/>
                <a:gd name="connsiteY14" fmla="*/ 286513 h 400051"/>
                <a:gd name="connsiteX15" fmla="*/ 86106 w 223170"/>
                <a:gd name="connsiteY15" fmla="*/ 271654 h 400051"/>
                <a:gd name="connsiteX16" fmla="*/ 107433 w 223170"/>
                <a:gd name="connsiteY16" fmla="*/ 268883 h 400051"/>
                <a:gd name="connsiteX17" fmla="*/ 110204 w 223170"/>
                <a:gd name="connsiteY17" fmla="*/ 271654 h 400051"/>
                <a:gd name="connsiteX18" fmla="*/ 120396 w 223170"/>
                <a:gd name="connsiteY18" fmla="*/ 286513 h 400051"/>
                <a:gd name="connsiteX19" fmla="*/ 147542 w 223170"/>
                <a:gd name="connsiteY19" fmla="*/ 301181 h 400051"/>
                <a:gd name="connsiteX20" fmla="*/ 134207 w 223170"/>
                <a:gd name="connsiteY20" fmla="*/ 328900 h 400051"/>
                <a:gd name="connsiteX21" fmla="*/ 128683 w 223170"/>
                <a:gd name="connsiteY21" fmla="*/ 359189 h 400051"/>
                <a:gd name="connsiteX22" fmla="*/ 98203 w 223170"/>
                <a:gd name="connsiteY22" fmla="*/ 355093 h 400051"/>
                <a:gd name="connsiteX23" fmla="*/ 76771 w 223170"/>
                <a:gd name="connsiteY23" fmla="*/ 361951 h 400051"/>
                <a:gd name="connsiteX24" fmla="*/ 77914 w 223170"/>
                <a:gd name="connsiteY24" fmla="*/ 398813 h 400051"/>
                <a:gd name="connsiteX25" fmla="*/ 99346 w 223170"/>
                <a:gd name="connsiteY25" fmla="*/ 400051 h 400051"/>
                <a:gd name="connsiteX26" fmla="*/ 219361 w 223170"/>
                <a:gd name="connsiteY26" fmla="*/ 360046 h 400051"/>
                <a:gd name="connsiteX27" fmla="*/ 223171 w 223170"/>
                <a:gd name="connsiteY27" fmla="*/ 352426 h 400051"/>
                <a:gd name="connsiteX28" fmla="*/ 223171 w 223170"/>
                <a:gd name="connsiteY28" fmla="*/ 304801 h 400051"/>
                <a:gd name="connsiteX29" fmla="*/ 137446 w 223170"/>
                <a:gd name="connsiteY29" fmla="*/ 210027 h 400051"/>
                <a:gd name="connsiteX30" fmla="*/ 118396 w 223170"/>
                <a:gd name="connsiteY30" fmla="*/ 209550 h 400051"/>
                <a:gd name="connsiteX31" fmla="*/ 99046 w 223170"/>
                <a:gd name="connsiteY31" fmla="*/ 228361 h 400051"/>
                <a:gd name="connsiteX32" fmla="*/ 80235 w 223170"/>
                <a:gd name="connsiteY32" fmla="*/ 209012 h 400051"/>
                <a:gd name="connsiteX33" fmla="*/ 80296 w 223170"/>
                <a:gd name="connsiteY33" fmla="*/ 207740 h 400051"/>
                <a:gd name="connsiteX34" fmla="*/ 118396 w 223170"/>
                <a:gd name="connsiteY34" fmla="*/ 207835 h 400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3170" h="400051">
                  <a:moveTo>
                    <a:pt x="137446" y="210027"/>
                  </a:moveTo>
                  <a:lnTo>
                    <a:pt x="137446" y="202406"/>
                  </a:lnTo>
                  <a:cubicBezTo>
                    <a:pt x="243767" y="159404"/>
                    <a:pt x="215560" y="1939"/>
                    <a:pt x="99344" y="0"/>
                  </a:cubicBezTo>
                  <a:cubicBezTo>
                    <a:pt x="54266" y="11"/>
                    <a:pt x="14251" y="28862"/>
                    <a:pt x="0" y="71628"/>
                  </a:cubicBezTo>
                  <a:cubicBezTo>
                    <a:pt x="5732" y="75121"/>
                    <a:pt x="11149" y="79105"/>
                    <a:pt x="16193" y="83534"/>
                  </a:cubicBezTo>
                  <a:cubicBezTo>
                    <a:pt x="43278" y="-12724"/>
                    <a:pt x="182377" y="3606"/>
                    <a:pt x="185071" y="104776"/>
                  </a:cubicBezTo>
                  <a:cubicBezTo>
                    <a:pt x="184676" y="152363"/>
                    <a:pt x="145779" y="190620"/>
                    <a:pt x="98191" y="190225"/>
                  </a:cubicBezTo>
                  <a:cubicBezTo>
                    <a:pt x="84448" y="190111"/>
                    <a:pt x="70931" y="186711"/>
                    <a:pt x="58769" y="180309"/>
                  </a:cubicBezTo>
                  <a:cubicBezTo>
                    <a:pt x="58684" y="187037"/>
                    <a:pt x="57918" y="193738"/>
                    <a:pt x="56483" y="200312"/>
                  </a:cubicBezTo>
                  <a:cubicBezTo>
                    <a:pt x="58028" y="201076"/>
                    <a:pt x="59619" y="201744"/>
                    <a:pt x="61246" y="202312"/>
                  </a:cubicBezTo>
                  <a:lnTo>
                    <a:pt x="61246" y="210027"/>
                  </a:lnTo>
                  <a:cubicBezTo>
                    <a:pt x="58769" y="210313"/>
                    <a:pt x="56388" y="210599"/>
                    <a:pt x="53912" y="211075"/>
                  </a:cubicBezTo>
                  <a:cubicBezTo>
                    <a:pt x="46811" y="235720"/>
                    <a:pt x="32233" y="257553"/>
                    <a:pt x="12192" y="273559"/>
                  </a:cubicBezTo>
                  <a:cubicBezTo>
                    <a:pt x="26149" y="280164"/>
                    <a:pt x="38623" y="289528"/>
                    <a:pt x="48863" y="301086"/>
                  </a:cubicBezTo>
                  <a:cubicBezTo>
                    <a:pt x="52059" y="290287"/>
                    <a:pt x="66658" y="290065"/>
                    <a:pt x="75914" y="286513"/>
                  </a:cubicBezTo>
                  <a:lnTo>
                    <a:pt x="86106" y="271654"/>
                  </a:lnTo>
                  <a:cubicBezTo>
                    <a:pt x="91230" y="264999"/>
                    <a:pt x="100779" y="263759"/>
                    <a:pt x="107433" y="268883"/>
                  </a:cubicBezTo>
                  <a:cubicBezTo>
                    <a:pt x="108472" y="269683"/>
                    <a:pt x="109404" y="270614"/>
                    <a:pt x="110204" y="271654"/>
                  </a:cubicBezTo>
                  <a:lnTo>
                    <a:pt x="120396" y="286513"/>
                  </a:lnTo>
                  <a:cubicBezTo>
                    <a:pt x="129885" y="290142"/>
                    <a:pt x="144277" y="290266"/>
                    <a:pt x="147542" y="301181"/>
                  </a:cubicBezTo>
                  <a:cubicBezTo>
                    <a:pt x="151400" y="311515"/>
                    <a:pt x="139172" y="321249"/>
                    <a:pt x="134207" y="328900"/>
                  </a:cubicBezTo>
                  <a:cubicBezTo>
                    <a:pt x="133699" y="339061"/>
                    <a:pt x="138023" y="352784"/>
                    <a:pt x="128683" y="359189"/>
                  </a:cubicBezTo>
                  <a:cubicBezTo>
                    <a:pt x="119680" y="366033"/>
                    <a:pt x="107915" y="357680"/>
                    <a:pt x="98203" y="355093"/>
                  </a:cubicBezTo>
                  <a:cubicBezTo>
                    <a:pt x="91222" y="357862"/>
                    <a:pt x="84062" y="360153"/>
                    <a:pt x="76771" y="361951"/>
                  </a:cubicBezTo>
                  <a:cubicBezTo>
                    <a:pt x="77965" y="374200"/>
                    <a:pt x="78347" y="386514"/>
                    <a:pt x="77914" y="398813"/>
                  </a:cubicBezTo>
                  <a:cubicBezTo>
                    <a:pt x="85027" y="399653"/>
                    <a:pt x="92184" y="400066"/>
                    <a:pt x="99346" y="400051"/>
                  </a:cubicBezTo>
                  <a:cubicBezTo>
                    <a:pt x="142601" y="399905"/>
                    <a:pt x="184669" y="385883"/>
                    <a:pt x="219361" y="360046"/>
                  </a:cubicBezTo>
                  <a:cubicBezTo>
                    <a:pt x="221760" y="358248"/>
                    <a:pt x="223172" y="355425"/>
                    <a:pt x="223171" y="352426"/>
                  </a:cubicBezTo>
                  <a:lnTo>
                    <a:pt x="223171" y="304801"/>
                  </a:lnTo>
                  <a:cubicBezTo>
                    <a:pt x="223079" y="255920"/>
                    <a:pt x="186073" y="215007"/>
                    <a:pt x="137446" y="210027"/>
                  </a:cubicBezTo>
                  <a:close/>
                  <a:moveTo>
                    <a:pt x="118396" y="209550"/>
                  </a:moveTo>
                  <a:cubicBezTo>
                    <a:pt x="118247" y="220088"/>
                    <a:pt x="109584" y="228510"/>
                    <a:pt x="99046" y="228361"/>
                  </a:cubicBezTo>
                  <a:cubicBezTo>
                    <a:pt x="88509" y="228213"/>
                    <a:pt x="80087" y="219550"/>
                    <a:pt x="80235" y="209012"/>
                  </a:cubicBezTo>
                  <a:cubicBezTo>
                    <a:pt x="80241" y="208587"/>
                    <a:pt x="80261" y="208163"/>
                    <a:pt x="80296" y="207740"/>
                  </a:cubicBezTo>
                  <a:cubicBezTo>
                    <a:pt x="92880" y="210129"/>
                    <a:pt x="105799" y="210161"/>
                    <a:pt x="118396" y="207835"/>
                  </a:cubicBezTo>
                  <a:close/>
                </a:path>
              </a:pathLst>
            </a:custGeom>
            <a:grpFill/>
            <a:ln w="0" cap="flat">
              <a:solidFill>
                <a:srgbClr val="20395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zidenz-Grotesk Pro Light" panose="02000506040000020003" pitchFamily="50" charset="0"/>
                <a:ea typeface="+mn-ea"/>
                <a:cs typeface="+mn-cs"/>
              </a:endParaRPr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87660B6B-9FDD-1173-7BC8-7F53370ED828}"/>
                </a:ext>
              </a:extLst>
            </p:cNvPr>
            <p:cNvSpPr/>
            <p:nvPr/>
          </p:nvSpPr>
          <p:spPr>
            <a:xfrm>
              <a:off x="2432328" y="3201071"/>
              <a:ext cx="223170" cy="400050"/>
            </a:xfrm>
            <a:custGeom>
              <a:avLst/>
              <a:gdLst>
                <a:gd name="connsiteX0" fmla="*/ 85439 w 223170"/>
                <a:gd name="connsiteY0" fmla="*/ 291655 h 400050"/>
                <a:gd name="connsiteX1" fmla="*/ 102775 w 223170"/>
                <a:gd name="connsiteY1" fmla="*/ 286512 h 400050"/>
                <a:gd name="connsiteX2" fmla="*/ 112967 w 223170"/>
                <a:gd name="connsiteY2" fmla="*/ 271653 h 400050"/>
                <a:gd name="connsiteX3" fmla="*/ 134294 w 223170"/>
                <a:gd name="connsiteY3" fmla="*/ 268882 h 400050"/>
                <a:gd name="connsiteX4" fmla="*/ 137065 w 223170"/>
                <a:gd name="connsiteY4" fmla="*/ 271653 h 400050"/>
                <a:gd name="connsiteX5" fmla="*/ 147256 w 223170"/>
                <a:gd name="connsiteY5" fmla="*/ 286512 h 400050"/>
                <a:gd name="connsiteX6" fmla="*/ 174308 w 223170"/>
                <a:gd name="connsiteY6" fmla="*/ 301085 h 400050"/>
                <a:gd name="connsiteX7" fmla="*/ 210884 w 223170"/>
                <a:gd name="connsiteY7" fmla="*/ 273558 h 400050"/>
                <a:gd name="connsiteX8" fmla="*/ 169259 w 223170"/>
                <a:gd name="connsiteY8" fmla="*/ 211074 h 400050"/>
                <a:gd name="connsiteX9" fmla="*/ 161925 w 223170"/>
                <a:gd name="connsiteY9" fmla="*/ 210026 h 400050"/>
                <a:gd name="connsiteX10" fmla="*/ 161925 w 223170"/>
                <a:gd name="connsiteY10" fmla="*/ 202311 h 400050"/>
                <a:gd name="connsiteX11" fmla="*/ 166688 w 223170"/>
                <a:gd name="connsiteY11" fmla="*/ 200310 h 400050"/>
                <a:gd name="connsiteX12" fmla="*/ 164402 w 223170"/>
                <a:gd name="connsiteY12" fmla="*/ 180308 h 400050"/>
                <a:gd name="connsiteX13" fmla="*/ 48015 w 223170"/>
                <a:gd name="connsiteY13" fmla="*/ 144189 h 400050"/>
                <a:gd name="connsiteX14" fmla="*/ 38101 w 223170"/>
                <a:gd name="connsiteY14" fmla="*/ 104773 h 400050"/>
                <a:gd name="connsiteX15" fmla="*/ 206978 w 223170"/>
                <a:gd name="connsiteY15" fmla="*/ 83534 h 400050"/>
                <a:gd name="connsiteX16" fmla="*/ 223171 w 223170"/>
                <a:gd name="connsiteY16" fmla="*/ 71628 h 400050"/>
                <a:gd name="connsiteX17" fmla="*/ 123825 w 223170"/>
                <a:gd name="connsiteY17" fmla="*/ 0 h 400050"/>
                <a:gd name="connsiteX18" fmla="*/ 85725 w 223170"/>
                <a:gd name="connsiteY18" fmla="*/ 202406 h 400050"/>
                <a:gd name="connsiteX19" fmla="*/ 85725 w 223170"/>
                <a:gd name="connsiteY19" fmla="*/ 210027 h 400050"/>
                <a:gd name="connsiteX20" fmla="*/ 0 w 223170"/>
                <a:gd name="connsiteY20" fmla="*/ 304800 h 400050"/>
                <a:gd name="connsiteX21" fmla="*/ 0 w 223170"/>
                <a:gd name="connsiteY21" fmla="*/ 352425 h 400050"/>
                <a:gd name="connsiteX22" fmla="*/ 3810 w 223170"/>
                <a:gd name="connsiteY22" fmla="*/ 360045 h 400050"/>
                <a:gd name="connsiteX23" fmla="*/ 123825 w 223170"/>
                <a:gd name="connsiteY23" fmla="*/ 400050 h 400050"/>
                <a:gd name="connsiteX24" fmla="*/ 145256 w 223170"/>
                <a:gd name="connsiteY24" fmla="*/ 398812 h 400050"/>
                <a:gd name="connsiteX25" fmla="*/ 146399 w 223170"/>
                <a:gd name="connsiteY25" fmla="*/ 361950 h 400050"/>
                <a:gd name="connsiteX26" fmla="*/ 124968 w 223170"/>
                <a:gd name="connsiteY26" fmla="*/ 355092 h 400050"/>
                <a:gd name="connsiteX27" fmla="*/ 94489 w 223170"/>
                <a:gd name="connsiteY27" fmla="*/ 359188 h 400050"/>
                <a:gd name="connsiteX28" fmla="*/ 88964 w 223170"/>
                <a:gd name="connsiteY28" fmla="*/ 328898 h 400050"/>
                <a:gd name="connsiteX29" fmla="*/ 78010 w 223170"/>
                <a:gd name="connsiteY29" fmla="*/ 314611 h 400050"/>
                <a:gd name="connsiteX30" fmla="*/ 80804 w 223170"/>
                <a:gd name="connsiteY30" fmla="*/ 294024 h 400050"/>
                <a:gd name="connsiteX31" fmla="*/ 85439 w 223170"/>
                <a:gd name="connsiteY31" fmla="*/ 291655 h 400050"/>
                <a:gd name="connsiteX32" fmla="*/ 104775 w 223170"/>
                <a:gd name="connsiteY32" fmla="*/ 207835 h 400050"/>
                <a:gd name="connsiteX33" fmla="*/ 142875 w 223170"/>
                <a:gd name="connsiteY33" fmla="*/ 207740 h 400050"/>
                <a:gd name="connsiteX34" fmla="*/ 125340 w 223170"/>
                <a:gd name="connsiteY34" fmla="*/ 228298 h 400050"/>
                <a:gd name="connsiteX35" fmla="*/ 104782 w 223170"/>
                <a:gd name="connsiteY35" fmla="*/ 210762 h 400050"/>
                <a:gd name="connsiteX36" fmla="*/ 104775 w 223170"/>
                <a:gd name="connsiteY36" fmla="*/ 207835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23170" h="400050">
                  <a:moveTo>
                    <a:pt x="85439" y="291655"/>
                  </a:moveTo>
                  <a:lnTo>
                    <a:pt x="102775" y="286512"/>
                  </a:lnTo>
                  <a:lnTo>
                    <a:pt x="112967" y="271653"/>
                  </a:lnTo>
                  <a:cubicBezTo>
                    <a:pt x="118091" y="264998"/>
                    <a:pt x="127639" y="263758"/>
                    <a:pt x="134294" y="268882"/>
                  </a:cubicBezTo>
                  <a:cubicBezTo>
                    <a:pt x="135333" y="269682"/>
                    <a:pt x="136264" y="270613"/>
                    <a:pt x="137065" y="271653"/>
                  </a:cubicBezTo>
                  <a:lnTo>
                    <a:pt x="147256" y="286512"/>
                  </a:lnTo>
                  <a:cubicBezTo>
                    <a:pt x="156527" y="290072"/>
                    <a:pt x="171098" y="290275"/>
                    <a:pt x="174308" y="301085"/>
                  </a:cubicBezTo>
                  <a:cubicBezTo>
                    <a:pt x="184506" y="289523"/>
                    <a:pt x="196950" y="280157"/>
                    <a:pt x="210884" y="273558"/>
                  </a:cubicBezTo>
                  <a:cubicBezTo>
                    <a:pt x="190929" y="257492"/>
                    <a:pt x="176397" y="235678"/>
                    <a:pt x="169259" y="211074"/>
                  </a:cubicBezTo>
                  <a:cubicBezTo>
                    <a:pt x="166783" y="210597"/>
                    <a:pt x="164402" y="210312"/>
                    <a:pt x="161925" y="210026"/>
                  </a:cubicBezTo>
                  <a:lnTo>
                    <a:pt x="161925" y="202311"/>
                  </a:lnTo>
                  <a:cubicBezTo>
                    <a:pt x="163552" y="201743"/>
                    <a:pt x="165143" y="201075"/>
                    <a:pt x="166688" y="200310"/>
                  </a:cubicBezTo>
                  <a:cubicBezTo>
                    <a:pt x="165253" y="193737"/>
                    <a:pt x="164488" y="187035"/>
                    <a:pt x="164402" y="180308"/>
                  </a:cubicBezTo>
                  <a:cubicBezTo>
                    <a:pt x="122288" y="202473"/>
                    <a:pt x="70180" y="186302"/>
                    <a:pt x="48015" y="144189"/>
                  </a:cubicBezTo>
                  <a:cubicBezTo>
                    <a:pt x="41615" y="132029"/>
                    <a:pt x="38216" y="118515"/>
                    <a:pt x="38101" y="104773"/>
                  </a:cubicBezTo>
                  <a:cubicBezTo>
                    <a:pt x="40792" y="3625"/>
                    <a:pt x="179886" y="-12742"/>
                    <a:pt x="206978" y="83534"/>
                  </a:cubicBezTo>
                  <a:cubicBezTo>
                    <a:pt x="212021" y="79105"/>
                    <a:pt x="217439" y="75121"/>
                    <a:pt x="223171" y="71628"/>
                  </a:cubicBezTo>
                  <a:cubicBezTo>
                    <a:pt x="208919" y="28862"/>
                    <a:pt x="168904" y="10"/>
                    <a:pt x="123825" y="0"/>
                  </a:cubicBezTo>
                  <a:cubicBezTo>
                    <a:pt x="7566" y="1948"/>
                    <a:pt x="-20557" y="159451"/>
                    <a:pt x="85725" y="202406"/>
                  </a:cubicBezTo>
                  <a:lnTo>
                    <a:pt x="85725" y="210027"/>
                  </a:lnTo>
                  <a:cubicBezTo>
                    <a:pt x="37098" y="215008"/>
                    <a:pt x="93" y="255919"/>
                    <a:pt x="0" y="304800"/>
                  </a:cubicBezTo>
                  <a:lnTo>
                    <a:pt x="0" y="352425"/>
                  </a:lnTo>
                  <a:cubicBezTo>
                    <a:pt x="-1" y="355423"/>
                    <a:pt x="1411" y="358247"/>
                    <a:pt x="3810" y="360045"/>
                  </a:cubicBezTo>
                  <a:cubicBezTo>
                    <a:pt x="38502" y="385882"/>
                    <a:pt x="80569" y="399904"/>
                    <a:pt x="123825" y="400050"/>
                  </a:cubicBezTo>
                  <a:cubicBezTo>
                    <a:pt x="130987" y="400065"/>
                    <a:pt x="138144" y="399651"/>
                    <a:pt x="145256" y="398812"/>
                  </a:cubicBezTo>
                  <a:cubicBezTo>
                    <a:pt x="144826" y="386513"/>
                    <a:pt x="145208" y="374199"/>
                    <a:pt x="146399" y="361950"/>
                  </a:cubicBezTo>
                  <a:cubicBezTo>
                    <a:pt x="139109" y="360148"/>
                    <a:pt x="131949" y="357857"/>
                    <a:pt x="124968" y="355092"/>
                  </a:cubicBezTo>
                  <a:cubicBezTo>
                    <a:pt x="116046" y="357491"/>
                    <a:pt x="103205" y="366048"/>
                    <a:pt x="94489" y="359188"/>
                  </a:cubicBezTo>
                  <a:cubicBezTo>
                    <a:pt x="85152" y="352795"/>
                    <a:pt x="89470" y="339049"/>
                    <a:pt x="88964" y="328898"/>
                  </a:cubicBezTo>
                  <a:lnTo>
                    <a:pt x="78010" y="314611"/>
                  </a:lnTo>
                  <a:cubicBezTo>
                    <a:pt x="73097" y="308154"/>
                    <a:pt x="74348" y="298937"/>
                    <a:pt x="80804" y="294024"/>
                  </a:cubicBezTo>
                  <a:cubicBezTo>
                    <a:pt x="82196" y="292965"/>
                    <a:pt x="83765" y="292163"/>
                    <a:pt x="85439" y="291655"/>
                  </a:cubicBezTo>
                  <a:close/>
                  <a:moveTo>
                    <a:pt x="104775" y="207835"/>
                  </a:moveTo>
                  <a:cubicBezTo>
                    <a:pt x="117372" y="210161"/>
                    <a:pt x="130290" y="210128"/>
                    <a:pt x="142875" y="207740"/>
                  </a:cubicBezTo>
                  <a:cubicBezTo>
                    <a:pt x="143710" y="218259"/>
                    <a:pt x="135859" y="227463"/>
                    <a:pt x="125340" y="228298"/>
                  </a:cubicBezTo>
                  <a:cubicBezTo>
                    <a:pt x="114821" y="229132"/>
                    <a:pt x="105617" y="221281"/>
                    <a:pt x="104782" y="210762"/>
                  </a:cubicBezTo>
                  <a:cubicBezTo>
                    <a:pt x="104705" y="209788"/>
                    <a:pt x="104703" y="208810"/>
                    <a:pt x="104775" y="207835"/>
                  </a:cubicBezTo>
                  <a:close/>
                </a:path>
              </a:pathLst>
            </a:custGeom>
            <a:grpFill/>
            <a:ln w="0" cap="flat">
              <a:solidFill>
                <a:srgbClr val="20395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zidenz-Grotesk Pro Light" panose="02000506040000020003" pitchFamily="50" charset="0"/>
                <a:ea typeface="+mn-ea"/>
                <a:cs typeface="+mn-cs"/>
              </a:endParaRPr>
            </a:p>
          </p:txBody>
        </p:sp>
        <p:sp>
          <p:nvSpPr>
            <p:cNvPr id="29" name="Месяц 28">
              <a:extLst>
                <a:ext uri="{FF2B5EF4-FFF2-40B4-BE49-F238E27FC236}">
                  <a16:creationId xmlns:a16="http://schemas.microsoft.com/office/drawing/2014/main" id="{3E736D37-AC03-C473-846B-97334015B668}"/>
                </a:ext>
              </a:extLst>
            </p:cNvPr>
            <p:cNvSpPr/>
            <p:nvPr/>
          </p:nvSpPr>
          <p:spPr>
            <a:xfrm rot="1449700">
              <a:off x="2473913" y="3443275"/>
              <a:ext cx="140181" cy="133177"/>
            </a:xfrm>
            <a:prstGeom prst="moon">
              <a:avLst>
                <a:gd name="adj" fmla="val 85592"/>
              </a:avLst>
            </a:prstGeom>
            <a:grpFill/>
            <a:ln w="0">
              <a:solidFill>
                <a:srgbClr val="20395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zidenz-Grotesk Pro Light" panose="02000506040000020003" pitchFamily="50" charset="0"/>
                <a:ea typeface="+mn-ea"/>
                <a:cs typeface="+mn-cs"/>
              </a:endParaRPr>
            </a:p>
          </p:txBody>
        </p:sp>
        <p:sp>
          <p:nvSpPr>
            <p:cNvPr id="30" name="Месяц 29">
              <a:extLst>
                <a:ext uri="{FF2B5EF4-FFF2-40B4-BE49-F238E27FC236}">
                  <a16:creationId xmlns:a16="http://schemas.microsoft.com/office/drawing/2014/main" id="{4C7CCF20-B33B-08D1-BA69-F13B7519CD0E}"/>
                </a:ext>
              </a:extLst>
            </p:cNvPr>
            <p:cNvSpPr/>
            <p:nvPr/>
          </p:nvSpPr>
          <p:spPr>
            <a:xfrm rot="20314720" flipH="1">
              <a:off x="2831145" y="3448849"/>
              <a:ext cx="138211" cy="131884"/>
            </a:xfrm>
            <a:prstGeom prst="moon">
              <a:avLst>
                <a:gd name="adj" fmla="val 87500"/>
              </a:avLst>
            </a:prstGeom>
            <a:grpFill/>
            <a:ln w="0">
              <a:solidFill>
                <a:srgbClr val="20395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zidenz-Grotesk Pro Light" panose="02000506040000020003" pitchFamily="50" charset="0"/>
                <a:ea typeface="+mn-ea"/>
                <a:cs typeface="+mn-cs"/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CBA9AE61-C5F3-4911-E435-C994E33345CF}"/>
              </a:ext>
            </a:extLst>
          </p:cNvPr>
          <p:cNvGrpSpPr/>
          <p:nvPr/>
        </p:nvGrpSpPr>
        <p:grpSpPr>
          <a:xfrm>
            <a:off x="5298827" y="1841614"/>
            <a:ext cx="1092918" cy="1088681"/>
            <a:chOff x="4481749" y="1333499"/>
            <a:chExt cx="2804876" cy="2794001"/>
          </a:xfrm>
        </p:grpSpPr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086C6362-B040-386A-3D7A-51A249F553C0}"/>
                </a:ext>
              </a:extLst>
            </p:cNvPr>
            <p:cNvGrpSpPr/>
            <p:nvPr/>
          </p:nvGrpSpPr>
          <p:grpSpPr>
            <a:xfrm rot="16200000">
              <a:off x="4481749" y="1333499"/>
              <a:ext cx="2794000" cy="2794000"/>
              <a:chOff x="4266634" y="977900"/>
              <a:chExt cx="2794000" cy="2794000"/>
            </a:xfrm>
          </p:grpSpPr>
          <p:sp>
            <p:nvSpPr>
              <p:cNvPr id="44" name="Арка 43">
                <a:extLst>
                  <a:ext uri="{FF2B5EF4-FFF2-40B4-BE49-F238E27FC236}">
                    <a16:creationId xmlns:a16="http://schemas.microsoft.com/office/drawing/2014/main" id="{314B5DE3-A308-6814-5B63-3FDE887FBB2C}"/>
                  </a:ext>
                </a:extLst>
              </p:cNvPr>
              <p:cNvSpPr/>
              <p:nvPr/>
            </p:nvSpPr>
            <p:spPr>
              <a:xfrm>
                <a:off x="4930209" y="1641475"/>
                <a:ext cx="1466850" cy="1466850"/>
              </a:xfrm>
              <a:prstGeom prst="blockArc">
                <a:avLst>
                  <a:gd name="adj1" fmla="val 10746368"/>
                  <a:gd name="adj2" fmla="val 21553088"/>
                  <a:gd name="adj3" fmla="val 18276"/>
                </a:avLst>
              </a:prstGeom>
              <a:gradFill>
                <a:gsLst>
                  <a:gs pos="0">
                    <a:srgbClr val="DDE1E5"/>
                  </a:gs>
                  <a:gs pos="100000">
                    <a:schemeClr val="bg1">
                      <a:alpha val="3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zidenz-Grotesk Pro Light" panose="02000506040000020003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46" name="Арка 45">
                <a:extLst>
                  <a:ext uri="{FF2B5EF4-FFF2-40B4-BE49-F238E27FC236}">
                    <a16:creationId xmlns:a16="http://schemas.microsoft.com/office/drawing/2014/main" id="{8E9B6F26-1B48-E1B7-CA49-FCAE911D8945}"/>
                  </a:ext>
                </a:extLst>
              </p:cNvPr>
              <p:cNvSpPr/>
              <p:nvPr/>
            </p:nvSpPr>
            <p:spPr>
              <a:xfrm>
                <a:off x="4266634" y="977900"/>
                <a:ext cx="2794000" cy="2794000"/>
              </a:xfrm>
              <a:prstGeom prst="blockArc">
                <a:avLst>
                  <a:gd name="adj1" fmla="val 13876445"/>
                  <a:gd name="adj2" fmla="val 21579196"/>
                  <a:gd name="adj3" fmla="val 10468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3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zidenz-Grotesk Pro Light" panose="02000506040000020003" pitchFamily="50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3CC302F9-2CAC-C747-806C-F1930BC8182F}"/>
                </a:ext>
              </a:extLst>
            </p:cNvPr>
            <p:cNvGrpSpPr/>
            <p:nvPr/>
          </p:nvGrpSpPr>
          <p:grpSpPr>
            <a:xfrm rot="16200000">
              <a:off x="4492625" y="1333500"/>
              <a:ext cx="2794000" cy="2794000"/>
              <a:chOff x="4266634" y="977900"/>
              <a:chExt cx="2794000" cy="2794000"/>
            </a:xfrm>
          </p:grpSpPr>
          <p:sp>
            <p:nvSpPr>
              <p:cNvPr id="39" name="Арка 38">
                <a:extLst>
                  <a:ext uri="{FF2B5EF4-FFF2-40B4-BE49-F238E27FC236}">
                    <a16:creationId xmlns:a16="http://schemas.microsoft.com/office/drawing/2014/main" id="{BB7A3852-2CE9-E169-C3BF-6E92FAA13ACB}"/>
                  </a:ext>
                </a:extLst>
              </p:cNvPr>
              <p:cNvSpPr/>
              <p:nvPr/>
            </p:nvSpPr>
            <p:spPr>
              <a:xfrm>
                <a:off x="4609534" y="1320800"/>
                <a:ext cx="2108200" cy="2108200"/>
              </a:xfrm>
              <a:prstGeom prst="blockArc">
                <a:avLst>
                  <a:gd name="adj1" fmla="val 17414120"/>
                  <a:gd name="adj2" fmla="val 21599999"/>
                  <a:gd name="adj3" fmla="val 12651"/>
                </a:avLst>
              </a:prstGeom>
              <a:solidFill>
                <a:srgbClr val="C902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zidenz-Grotesk Pro Light" panose="02000506040000020003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40" name="Арка 39">
                <a:extLst>
                  <a:ext uri="{FF2B5EF4-FFF2-40B4-BE49-F238E27FC236}">
                    <a16:creationId xmlns:a16="http://schemas.microsoft.com/office/drawing/2014/main" id="{BB3869C4-6F4A-E882-5536-D229EB27A6BD}"/>
                  </a:ext>
                </a:extLst>
              </p:cNvPr>
              <p:cNvSpPr/>
              <p:nvPr/>
            </p:nvSpPr>
            <p:spPr>
              <a:xfrm>
                <a:off x="4930209" y="1641475"/>
                <a:ext cx="1466850" cy="1466850"/>
              </a:xfrm>
              <a:prstGeom prst="blockArc">
                <a:avLst>
                  <a:gd name="adj1" fmla="val 17427789"/>
                  <a:gd name="adj2" fmla="val 21553088"/>
                  <a:gd name="adj3" fmla="val 18276"/>
                </a:avLst>
              </a:prstGeom>
              <a:solidFill>
                <a:srgbClr val="0224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zidenz-Grotesk Pro Light" panose="02000506040000020003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41" name="Арка 40">
                <a:extLst>
                  <a:ext uri="{FF2B5EF4-FFF2-40B4-BE49-F238E27FC236}">
                    <a16:creationId xmlns:a16="http://schemas.microsoft.com/office/drawing/2014/main" id="{72370302-003E-412E-554F-EADFFF567415}"/>
                  </a:ext>
                </a:extLst>
              </p:cNvPr>
              <p:cNvSpPr/>
              <p:nvPr/>
            </p:nvSpPr>
            <p:spPr>
              <a:xfrm>
                <a:off x="4266634" y="977900"/>
                <a:ext cx="2794000" cy="2794000"/>
              </a:xfrm>
              <a:prstGeom prst="blockArc">
                <a:avLst>
                  <a:gd name="adj1" fmla="val 14963821"/>
                  <a:gd name="adj2" fmla="val 21579196"/>
                  <a:gd name="adj3" fmla="val 1046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zidenz-Grotesk Pro Light" panose="02000506040000020003" pitchFamily="50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4" name="Блок-схема: узел 33">
              <a:extLst>
                <a:ext uri="{FF2B5EF4-FFF2-40B4-BE49-F238E27FC236}">
                  <a16:creationId xmlns:a16="http://schemas.microsoft.com/office/drawing/2014/main" id="{E592A8B0-6E9F-9D9D-25DA-5B6C28DE583E}"/>
                </a:ext>
              </a:extLst>
            </p:cNvPr>
            <p:cNvSpPr/>
            <p:nvPr/>
          </p:nvSpPr>
          <p:spPr>
            <a:xfrm>
              <a:off x="4888705" y="2288978"/>
              <a:ext cx="266103" cy="266103"/>
            </a:xfrm>
            <a:prstGeom prst="flowChartConnector">
              <a:avLst/>
            </a:prstGeom>
            <a:solidFill>
              <a:srgbClr val="C90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zidenz-Grotesk Pro Light" panose="02000506040000020003" pitchFamily="50" charset="0"/>
                <a:ea typeface="+mn-ea"/>
                <a:cs typeface="+mn-cs"/>
              </a:endParaRPr>
            </a:p>
          </p:txBody>
        </p:sp>
        <p:sp>
          <p:nvSpPr>
            <p:cNvPr id="37" name="Блок-схема: узел 36">
              <a:extLst>
                <a:ext uri="{FF2B5EF4-FFF2-40B4-BE49-F238E27FC236}">
                  <a16:creationId xmlns:a16="http://schemas.microsoft.com/office/drawing/2014/main" id="{C4529950-AEE7-6846-D748-3D5925866338}"/>
                </a:ext>
              </a:extLst>
            </p:cNvPr>
            <p:cNvSpPr/>
            <p:nvPr/>
          </p:nvSpPr>
          <p:spPr>
            <a:xfrm>
              <a:off x="5194213" y="2391372"/>
              <a:ext cx="266103" cy="266103"/>
            </a:xfrm>
            <a:prstGeom prst="flowChartConnector">
              <a:avLst/>
            </a:prstGeom>
            <a:solidFill>
              <a:srgbClr val="0224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zidenz-Grotesk Pro Light" panose="02000506040000020003" pitchFamily="50" charset="0"/>
                <a:ea typeface="+mn-ea"/>
                <a:cs typeface="+mn-cs"/>
              </a:endParaRPr>
            </a:p>
          </p:txBody>
        </p:sp>
        <p:sp>
          <p:nvSpPr>
            <p:cNvPr id="38" name="Блок-схема: узел 37">
              <a:extLst>
                <a:ext uri="{FF2B5EF4-FFF2-40B4-BE49-F238E27FC236}">
                  <a16:creationId xmlns:a16="http://schemas.microsoft.com/office/drawing/2014/main" id="{7D2E12D2-A843-72D6-249E-1F6CDA27853D}"/>
                </a:ext>
              </a:extLst>
            </p:cNvPr>
            <p:cNvSpPr/>
            <p:nvPr/>
          </p:nvSpPr>
          <p:spPr>
            <a:xfrm>
              <a:off x="4575276" y="3027464"/>
              <a:ext cx="294380" cy="29438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zidenz-Grotesk Pro Light" panose="02000506040000020003" pitchFamily="50" charset="0"/>
                <a:ea typeface="+mn-ea"/>
                <a:cs typeface="+mn-cs"/>
              </a:endParaRPr>
            </a:p>
          </p:txBody>
        </p:sp>
      </p:grp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9BA275D1-198D-A8F4-9ACF-2E1BE9825ACD}"/>
              </a:ext>
            </a:extLst>
          </p:cNvPr>
          <p:cNvSpPr/>
          <p:nvPr/>
        </p:nvSpPr>
        <p:spPr>
          <a:xfrm>
            <a:off x="371475" y="4535970"/>
            <a:ext cx="5464014" cy="1286488"/>
          </a:xfrm>
          <a:prstGeom prst="roundRect">
            <a:avLst>
              <a:gd name="adj" fmla="val 20960"/>
            </a:avLst>
          </a:prstGeom>
          <a:solidFill>
            <a:srgbClr val="DDE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A2ADB8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Форма поддержки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Льготный лизинг БАС различных типов </a:t>
            </a:r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4400580C-C6C5-7247-FF6D-46B3E62D37A3}"/>
              </a:ext>
            </a:extLst>
          </p:cNvPr>
          <p:cNvGrpSpPr/>
          <p:nvPr/>
        </p:nvGrpSpPr>
        <p:grpSpPr>
          <a:xfrm>
            <a:off x="10790946" y="1605467"/>
            <a:ext cx="931788" cy="290142"/>
            <a:chOff x="10784373" y="1449613"/>
            <a:chExt cx="931788" cy="290142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1566962F-2A1B-57DE-4185-50EEAD96D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4373" y="1449613"/>
              <a:ext cx="931788" cy="290142"/>
            </a:xfrm>
            <a:prstGeom prst="rect">
              <a:avLst/>
            </a:prstGeom>
            <a:noFill/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33393898-5A15-098C-CCEF-FCE64E15DD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809"/>
            <a:stretch/>
          </p:blipFill>
          <p:spPr>
            <a:xfrm>
              <a:off x="10784765" y="1449613"/>
              <a:ext cx="299954" cy="290142"/>
            </a:xfrm>
            <a:prstGeom prst="rect">
              <a:avLst/>
            </a:prstGeom>
            <a:noFill/>
          </p:spPr>
        </p:pic>
      </p:grpSp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C73C408E-7626-B869-1271-23AC3E388A85}"/>
              </a:ext>
            </a:extLst>
          </p:cNvPr>
          <p:cNvSpPr txBox="1">
            <a:spLocks/>
          </p:cNvSpPr>
          <p:nvPr/>
        </p:nvSpPr>
        <p:spPr>
          <a:xfrm>
            <a:off x="8979534" y="52785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55F1B5F-4F04-4BBB-80BC-CF17F5D9F7BF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pPr>
                <a:defRPr/>
              </a:pPr>
              <a:t>13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9724655-7DB3-754B-54EF-89011351A49D}"/>
              </a:ext>
            </a:extLst>
          </p:cNvPr>
          <p:cNvSpPr/>
          <p:nvPr/>
        </p:nvSpPr>
        <p:spPr>
          <a:xfrm>
            <a:off x="5974094" y="4537520"/>
            <a:ext cx="6026176" cy="1286488"/>
          </a:xfrm>
          <a:prstGeom prst="roundRect">
            <a:avLst>
              <a:gd name="adj" fmla="val 12564"/>
            </a:avLst>
          </a:prstGeom>
          <a:gradFill>
            <a:gsLst>
              <a:gs pos="0">
                <a:srgbClr val="C90237"/>
              </a:gs>
              <a:gs pos="100000">
                <a:srgbClr val="022456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9601C7-5C18-01AD-6834-7A0948758ECD}"/>
              </a:ext>
            </a:extLst>
          </p:cNvPr>
          <p:cNvSpPr txBox="1"/>
          <p:nvPr/>
        </p:nvSpPr>
        <p:spPr>
          <a:xfrm>
            <a:off x="6043416" y="4612065"/>
            <a:ext cx="5404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cs typeface="Clear Sans" panose="020B0503030202020304" pitchFamily="34" charset="0"/>
              </a:rPr>
              <a:t>Финансовое обеспечение, млрд руб.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2D8C6A2D-5C07-8D66-6E17-976B378307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5768167"/>
              </p:ext>
            </p:extLst>
          </p:nvPr>
        </p:nvGraphicFramePr>
        <p:xfrm>
          <a:off x="6458566" y="4934693"/>
          <a:ext cx="5057231" cy="870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id="{DF0DB64D-E4D5-4080-C570-3EE12BAD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8526" y="6492875"/>
            <a:ext cx="2743200" cy="365125"/>
          </a:xfrm>
        </p:spPr>
        <p:txBody>
          <a:bodyPr/>
          <a:lstStyle/>
          <a:p>
            <a:fld id="{055F1B5F-4F04-4BBB-80BC-CF17F5D9F7BF}" type="slidenum">
              <a:rPr lang="ru-RU" smtClean="0"/>
              <a:pPr/>
              <a:t>13</a:t>
            </a:fld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2D463AB-2DE7-3E51-1BD9-8914905CB487}"/>
              </a:ext>
            </a:extLst>
          </p:cNvPr>
          <p:cNvGrpSpPr/>
          <p:nvPr/>
        </p:nvGrpSpPr>
        <p:grpSpPr>
          <a:xfrm>
            <a:off x="6513234" y="5862218"/>
            <a:ext cx="4947893" cy="246221"/>
            <a:chOff x="6489065" y="6257022"/>
            <a:chExt cx="4947893" cy="246221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834656CC-5AFA-B73A-9292-7EAB63A5CCE2}"/>
                </a:ext>
              </a:extLst>
            </p:cNvPr>
            <p:cNvSpPr/>
            <p:nvPr/>
          </p:nvSpPr>
          <p:spPr>
            <a:xfrm>
              <a:off x="6489065" y="6308702"/>
              <a:ext cx="332754" cy="12499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D91A245A-930E-1A49-C0A6-15C5DEA9E9B5}"/>
                </a:ext>
              </a:extLst>
            </p:cNvPr>
            <p:cNvSpPr/>
            <p:nvPr/>
          </p:nvSpPr>
          <p:spPr>
            <a:xfrm>
              <a:off x="8890136" y="6308702"/>
              <a:ext cx="332754" cy="124990"/>
            </a:xfrm>
            <a:prstGeom prst="roundRect">
              <a:avLst/>
            </a:prstGeom>
            <a:solidFill>
              <a:srgbClr val="02245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86CB68-07F9-F469-B96C-C60807F991BA}"/>
                </a:ext>
              </a:extLst>
            </p:cNvPr>
            <p:cNvSpPr txBox="1"/>
            <p:nvPr/>
          </p:nvSpPr>
          <p:spPr>
            <a:xfrm>
              <a:off x="6801103" y="6257022"/>
              <a:ext cx="208903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/>
                <a:t>В соответствии с ФЗ о бюджете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E6A7CC-4466-60D5-4194-2571AB9B3F5F}"/>
                </a:ext>
              </a:extLst>
            </p:cNvPr>
            <p:cNvSpPr txBox="1"/>
            <p:nvPr/>
          </p:nvSpPr>
          <p:spPr>
            <a:xfrm>
              <a:off x="9222890" y="6257022"/>
              <a:ext cx="22140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/>
                <a:t>Дополнительное финансирование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8659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A349F-1090-FB43-0367-AAF34EFF3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A1E68C2-2C04-9D5B-9FCA-EEB988530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85" y="0"/>
            <a:ext cx="8534401" cy="639867"/>
          </a:xfrm>
        </p:spPr>
        <p:txBody>
          <a:bodyPr>
            <a:normAutofit/>
          </a:bodyPr>
          <a:lstStyle/>
          <a:p>
            <a:r>
              <a:rPr lang="ru-RU" dirty="0">
                <a:latin typeface="+mn-lt"/>
              </a:rPr>
              <a:t>Гранты на сертификацию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CDCD621-46D6-538B-0048-1D30E0E8603F}"/>
              </a:ext>
            </a:extLst>
          </p:cNvPr>
          <p:cNvSpPr/>
          <p:nvPr/>
        </p:nvSpPr>
        <p:spPr>
          <a:xfrm>
            <a:off x="6313251" y="1551001"/>
            <a:ext cx="5543787" cy="4407176"/>
          </a:xfrm>
          <a:prstGeom prst="roundRect">
            <a:avLst>
              <a:gd name="adj" fmla="val 4246"/>
            </a:avLst>
          </a:prstGeom>
          <a:solidFill>
            <a:srgbClr val="DDE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812481C9-58FA-7D26-B570-C4EEED7E7CB7}"/>
              </a:ext>
            </a:extLst>
          </p:cNvPr>
          <p:cNvSpPr/>
          <p:nvPr/>
        </p:nvSpPr>
        <p:spPr>
          <a:xfrm>
            <a:off x="6320003" y="1551001"/>
            <a:ext cx="5543786" cy="1245356"/>
          </a:xfrm>
          <a:prstGeom prst="roundRect">
            <a:avLst>
              <a:gd name="adj" fmla="val 16409"/>
            </a:avLst>
          </a:prstGeom>
          <a:gradFill>
            <a:gsLst>
              <a:gs pos="0">
                <a:srgbClr val="C90237"/>
              </a:gs>
              <a:gs pos="100000">
                <a:srgbClr val="022456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Результат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Сертификат типа на БАС в течение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24 месяцев с даты заключения соглашения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93C652-43C1-874C-C6CF-3DB68F99F614}"/>
              </a:ext>
            </a:extLst>
          </p:cNvPr>
          <p:cNvSpPr txBox="1"/>
          <p:nvPr/>
        </p:nvSpPr>
        <p:spPr>
          <a:xfrm>
            <a:off x="6464355" y="2900943"/>
            <a:ext cx="5245424" cy="1544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8896A4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Ключевые условия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lear Sans" panose="020B0503030202020304" pitchFamily="34" charset="0"/>
              <a:ea typeface="+mn-ea"/>
              <a:cs typeface="Clear Sans" panose="020B05030302020203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Сертификат разработчика Росавиации и (или) лицензия Минпромторга России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Соответствие конструкторской документации на БАС требованиям  постановления №719 для получения изготовителем заключения о происхождении БАС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F9B47BD5-23B4-F18F-2F79-96F3CD0CB337}"/>
              </a:ext>
            </a:extLst>
          </p:cNvPr>
          <p:cNvSpPr/>
          <p:nvPr/>
        </p:nvSpPr>
        <p:spPr>
          <a:xfrm>
            <a:off x="376469" y="1575489"/>
            <a:ext cx="5464014" cy="1199833"/>
          </a:xfrm>
          <a:prstGeom prst="roundRect">
            <a:avLst>
              <a:gd name="adj" fmla="val 20149"/>
            </a:avLst>
          </a:prstGeom>
          <a:solidFill>
            <a:srgbClr val="DDE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A2ADB8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Цель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/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Снижение стоимости сертификации БАС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C44EB148-8307-F585-A323-AAB3AD87E4FA}"/>
              </a:ext>
            </a:extLst>
          </p:cNvPr>
          <p:cNvSpPr/>
          <p:nvPr/>
        </p:nvSpPr>
        <p:spPr>
          <a:xfrm>
            <a:off x="371475" y="3000184"/>
            <a:ext cx="5464014" cy="1199833"/>
          </a:xfrm>
          <a:prstGeom prst="roundRect">
            <a:avLst>
              <a:gd name="adj" fmla="val 20960"/>
            </a:avLst>
          </a:prstGeom>
          <a:solidFill>
            <a:srgbClr val="DDE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A2ADB8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Получатели поддержки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Разработчики БАС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540D1ADF-0788-3013-F8F6-17EB540C415C}"/>
              </a:ext>
            </a:extLst>
          </p:cNvPr>
          <p:cNvSpPr/>
          <p:nvPr/>
        </p:nvSpPr>
        <p:spPr>
          <a:xfrm>
            <a:off x="371475" y="4424879"/>
            <a:ext cx="5464014" cy="1533298"/>
          </a:xfrm>
          <a:prstGeom prst="roundRect">
            <a:avLst>
              <a:gd name="adj" fmla="val 20960"/>
            </a:avLst>
          </a:prstGeom>
          <a:solidFill>
            <a:srgbClr val="DDE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A2ADB8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Форма поддержки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Авансовое обеспечение до 100% затрат,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но не более 250 млн рублей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A2ADB8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(в зависимости от типа БАС)</a:t>
            </a:r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F5FA5BF1-2996-909D-089F-ACE827EAFE53}"/>
              </a:ext>
            </a:extLst>
          </p:cNvPr>
          <p:cNvSpPr txBox="1">
            <a:spLocks/>
          </p:cNvSpPr>
          <p:nvPr/>
        </p:nvSpPr>
        <p:spPr>
          <a:xfrm>
            <a:off x="9077325" y="541274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55F1B5F-4F04-4BBB-80BC-CF17F5D9F7BF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pPr>
                <a:defRPr/>
              </a:pPr>
              <a:t>14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F0C63A23-EA9F-C611-4AA6-9AF586A6457E}"/>
              </a:ext>
            </a:extLst>
          </p:cNvPr>
          <p:cNvSpPr/>
          <p:nvPr/>
        </p:nvSpPr>
        <p:spPr>
          <a:xfrm>
            <a:off x="6320002" y="4671689"/>
            <a:ext cx="5543785" cy="1286488"/>
          </a:xfrm>
          <a:prstGeom prst="roundRect">
            <a:avLst>
              <a:gd name="adj" fmla="val 12564"/>
            </a:avLst>
          </a:prstGeom>
          <a:gradFill>
            <a:gsLst>
              <a:gs pos="0">
                <a:srgbClr val="C90237"/>
              </a:gs>
              <a:gs pos="100000">
                <a:srgbClr val="022456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ECF36D-B0F5-5F0D-F4E8-908A487B7761}"/>
              </a:ext>
            </a:extLst>
          </p:cNvPr>
          <p:cNvSpPr txBox="1"/>
          <p:nvPr/>
        </p:nvSpPr>
        <p:spPr>
          <a:xfrm>
            <a:off x="6459234" y="4714778"/>
            <a:ext cx="5404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cs typeface="Clear Sans" panose="020B0503030202020304" pitchFamily="34" charset="0"/>
              </a:rPr>
              <a:t>Финансовое обеспечение, млн руб.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94C0FFF6-BB35-E1CB-B0AF-D6AFED5E9D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6580389"/>
              </p:ext>
            </p:extLst>
          </p:nvPr>
        </p:nvGraphicFramePr>
        <p:xfrm>
          <a:off x="6632895" y="5105546"/>
          <a:ext cx="5057231" cy="852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1">
            <a:extLst>
              <a:ext uri="{FF2B5EF4-FFF2-40B4-BE49-F238E27FC236}">
                <a16:creationId xmlns:a16="http://schemas.microsoft.com/office/drawing/2014/main" id="{63AC28F3-D393-95EF-C718-C7D41CFA0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8526" y="6492875"/>
            <a:ext cx="2743200" cy="365125"/>
          </a:xfrm>
        </p:spPr>
        <p:txBody>
          <a:bodyPr/>
          <a:lstStyle/>
          <a:p>
            <a:fld id="{055F1B5F-4F04-4BBB-80BC-CF17F5D9F7BF}" type="slidenum">
              <a:rPr lang="ru-RU" smtClean="0"/>
              <a:pPr/>
              <a:t>14</a:t>
            </a:fld>
            <a:endParaRPr lang="ru-RU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2ADB75F-35C3-587D-F212-D00B38F6FE6F}"/>
              </a:ext>
            </a:extLst>
          </p:cNvPr>
          <p:cNvGrpSpPr/>
          <p:nvPr/>
        </p:nvGrpSpPr>
        <p:grpSpPr>
          <a:xfrm>
            <a:off x="4647435" y="3198732"/>
            <a:ext cx="971720" cy="883384"/>
            <a:chOff x="2432328" y="3201070"/>
            <a:chExt cx="576262" cy="471959"/>
          </a:xfrm>
          <a:solidFill>
            <a:srgbClr val="022456"/>
          </a:solidFill>
        </p:grpSpPr>
        <p:sp>
          <p:nvSpPr>
            <p:cNvPr id="4" name="Полилиния: фигура 3">
              <a:extLst>
                <a:ext uri="{FF2B5EF4-FFF2-40B4-BE49-F238E27FC236}">
                  <a16:creationId xmlns:a16="http://schemas.microsoft.com/office/drawing/2014/main" id="{EA7CCD38-4A72-1F98-93DA-102369A2F72D}"/>
                </a:ext>
              </a:extLst>
            </p:cNvPr>
            <p:cNvSpPr/>
            <p:nvPr/>
          </p:nvSpPr>
          <p:spPr>
            <a:xfrm>
              <a:off x="2596635" y="3273270"/>
              <a:ext cx="247650" cy="399759"/>
            </a:xfrm>
            <a:custGeom>
              <a:avLst/>
              <a:gdLst>
                <a:gd name="connsiteX0" fmla="*/ 185356 w 247650"/>
                <a:gd name="connsiteY0" fmla="*/ 215456 h 399759"/>
                <a:gd name="connsiteX1" fmla="*/ 161877 w 247650"/>
                <a:gd name="connsiteY1" fmla="*/ 210092 h 399759"/>
                <a:gd name="connsiteX2" fmla="*/ 161924 w 247650"/>
                <a:gd name="connsiteY2" fmla="*/ 209550 h 399759"/>
                <a:gd name="connsiteX3" fmla="*/ 161924 w 247650"/>
                <a:gd name="connsiteY3" fmla="*/ 202311 h 399759"/>
                <a:gd name="connsiteX4" fmla="*/ 123823 w 247650"/>
                <a:gd name="connsiteY4" fmla="*/ 0 h 399759"/>
                <a:gd name="connsiteX5" fmla="*/ 85725 w 247650"/>
                <a:gd name="connsiteY5" fmla="*/ 202311 h 399759"/>
                <a:gd name="connsiteX6" fmla="*/ 85725 w 247650"/>
                <a:gd name="connsiteY6" fmla="*/ 209550 h 399759"/>
                <a:gd name="connsiteX7" fmla="*/ 85771 w 247650"/>
                <a:gd name="connsiteY7" fmla="*/ 210092 h 399759"/>
                <a:gd name="connsiteX8" fmla="*/ 0 w 247650"/>
                <a:gd name="connsiteY8" fmla="*/ 304133 h 399759"/>
                <a:gd name="connsiteX9" fmla="*/ 0 w 247650"/>
                <a:gd name="connsiteY9" fmla="*/ 352425 h 399759"/>
                <a:gd name="connsiteX10" fmla="*/ 3810 w 247650"/>
                <a:gd name="connsiteY10" fmla="*/ 360045 h 399759"/>
                <a:gd name="connsiteX11" fmla="*/ 243840 w 247650"/>
                <a:gd name="connsiteY11" fmla="*/ 360044 h 399759"/>
                <a:gd name="connsiteX12" fmla="*/ 247650 w 247650"/>
                <a:gd name="connsiteY12" fmla="*/ 352425 h 399759"/>
                <a:gd name="connsiteX13" fmla="*/ 247650 w 247650"/>
                <a:gd name="connsiteY13" fmla="*/ 304133 h 399759"/>
                <a:gd name="connsiteX14" fmla="*/ 185356 w 247650"/>
                <a:gd name="connsiteY14" fmla="*/ 215456 h 399759"/>
                <a:gd name="connsiteX15" fmla="*/ 38100 w 247650"/>
                <a:gd name="connsiteY15" fmla="*/ 104775 h 399759"/>
                <a:gd name="connsiteX16" fmla="*/ 123825 w 247650"/>
                <a:gd name="connsiteY16" fmla="*/ 19050 h 399759"/>
                <a:gd name="connsiteX17" fmla="*/ 123824 w 247650"/>
                <a:gd name="connsiteY17" fmla="*/ 190500 h 399759"/>
                <a:gd name="connsiteX18" fmla="*/ 38100 w 247650"/>
                <a:gd name="connsiteY18" fmla="*/ 104775 h 399759"/>
                <a:gd name="connsiteX19" fmla="*/ 142875 w 247650"/>
                <a:gd name="connsiteY19" fmla="*/ 207836 h 399759"/>
                <a:gd name="connsiteX20" fmla="*/ 125271 w 247650"/>
                <a:gd name="connsiteY20" fmla="*/ 228331 h 399759"/>
                <a:gd name="connsiteX21" fmla="*/ 104775 w 247650"/>
                <a:gd name="connsiteY21" fmla="*/ 210727 h 399759"/>
                <a:gd name="connsiteX22" fmla="*/ 104775 w 247650"/>
                <a:gd name="connsiteY22" fmla="*/ 207836 h 399759"/>
                <a:gd name="connsiteX23" fmla="*/ 142875 w 247650"/>
                <a:gd name="connsiteY23" fmla="*/ 207836 h 399759"/>
                <a:gd name="connsiteX24" fmla="*/ 228600 w 247650"/>
                <a:gd name="connsiteY24" fmla="*/ 347567 h 399759"/>
                <a:gd name="connsiteX25" fmla="*/ 19050 w 247650"/>
                <a:gd name="connsiteY25" fmla="*/ 347567 h 399759"/>
                <a:gd name="connsiteX26" fmla="*/ 19050 w 247650"/>
                <a:gd name="connsiteY26" fmla="*/ 304800 h 399759"/>
                <a:gd name="connsiteX27" fmla="*/ 91070 w 247650"/>
                <a:gd name="connsiteY27" fmla="*/ 228812 h 399759"/>
                <a:gd name="connsiteX28" fmla="*/ 143458 w 247650"/>
                <a:gd name="connsiteY28" fmla="*/ 241967 h 399759"/>
                <a:gd name="connsiteX29" fmla="*/ 156612 w 247650"/>
                <a:gd name="connsiteY29" fmla="*/ 228813 h 399759"/>
                <a:gd name="connsiteX30" fmla="*/ 228600 w 247650"/>
                <a:gd name="connsiteY30" fmla="*/ 304800 h 39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47650" h="399759">
                  <a:moveTo>
                    <a:pt x="185356" y="215456"/>
                  </a:moveTo>
                  <a:cubicBezTo>
                    <a:pt x="177800" y="212644"/>
                    <a:pt x="169905" y="210841"/>
                    <a:pt x="161877" y="210092"/>
                  </a:cubicBezTo>
                  <a:cubicBezTo>
                    <a:pt x="161880" y="209908"/>
                    <a:pt x="161924" y="209735"/>
                    <a:pt x="161924" y="209550"/>
                  </a:cubicBezTo>
                  <a:lnTo>
                    <a:pt x="161924" y="202311"/>
                  </a:lnTo>
                  <a:cubicBezTo>
                    <a:pt x="268272" y="159301"/>
                    <a:pt x="239992" y="1941"/>
                    <a:pt x="123823" y="0"/>
                  </a:cubicBezTo>
                  <a:cubicBezTo>
                    <a:pt x="7639" y="1950"/>
                    <a:pt x="-20608" y="159321"/>
                    <a:pt x="85725" y="202311"/>
                  </a:cubicBezTo>
                  <a:lnTo>
                    <a:pt x="85725" y="209550"/>
                  </a:lnTo>
                  <a:cubicBezTo>
                    <a:pt x="85725" y="209737"/>
                    <a:pt x="85769" y="209906"/>
                    <a:pt x="85771" y="210092"/>
                  </a:cubicBezTo>
                  <a:cubicBezTo>
                    <a:pt x="37385" y="214985"/>
                    <a:pt x="431" y="255503"/>
                    <a:pt x="0" y="304133"/>
                  </a:cubicBezTo>
                  <a:lnTo>
                    <a:pt x="0" y="352425"/>
                  </a:lnTo>
                  <a:cubicBezTo>
                    <a:pt x="20" y="355418"/>
                    <a:pt x="1428" y="358233"/>
                    <a:pt x="3810" y="360045"/>
                  </a:cubicBezTo>
                  <a:cubicBezTo>
                    <a:pt x="75059" y="412998"/>
                    <a:pt x="172592" y="412997"/>
                    <a:pt x="243840" y="360044"/>
                  </a:cubicBezTo>
                  <a:cubicBezTo>
                    <a:pt x="246240" y="358246"/>
                    <a:pt x="247651" y="355423"/>
                    <a:pt x="247650" y="352425"/>
                  </a:cubicBezTo>
                  <a:lnTo>
                    <a:pt x="247650" y="304133"/>
                  </a:lnTo>
                  <a:cubicBezTo>
                    <a:pt x="247324" y="264503"/>
                    <a:pt x="222527" y="229204"/>
                    <a:pt x="185356" y="215456"/>
                  </a:cubicBezTo>
                  <a:close/>
                  <a:moveTo>
                    <a:pt x="38100" y="104775"/>
                  </a:moveTo>
                  <a:cubicBezTo>
                    <a:pt x="38171" y="57460"/>
                    <a:pt x="76510" y="19121"/>
                    <a:pt x="123825" y="19050"/>
                  </a:cubicBezTo>
                  <a:cubicBezTo>
                    <a:pt x="237567" y="23851"/>
                    <a:pt x="237533" y="185716"/>
                    <a:pt x="123824" y="190500"/>
                  </a:cubicBezTo>
                  <a:cubicBezTo>
                    <a:pt x="76510" y="190428"/>
                    <a:pt x="38171" y="152090"/>
                    <a:pt x="38100" y="104775"/>
                  </a:cubicBezTo>
                  <a:close/>
                  <a:moveTo>
                    <a:pt x="142875" y="207836"/>
                  </a:moveTo>
                  <a:cubicBezTo>
                    <a:pt x="143673" y="218357"/>
                    <a:pt x="135792" y="227533"/>
                    <a:pt x="125271" y="228331"/>
                  </a:cubicBezTo>
                  <a:cubicBezTo>
                    <a:pt x="114750" y="229129"/>
                    <a:pt x="105573" y="221248"/>
                    <a:pt x="104775" y="210727"/>
                  </a:cubicBezTo>
                  <a:cubicBezTo>
                    <a:pt x="104702" y="209764"/>
                    <a:pt x="104702" y="208798"/>
                    <a:pt x="104775" y="207836"/>
                  </a:cubicBezTo>
                  <a:cubicBezTo>
                    <a:pt x="117372" y="210122"/>
                    <a:pt x="130278" y="210122"/>
                    <a:pt x="142875" y="207836"/>
                  </a:cubicBezTo>
                  <a:close/>
                  <a:moveTo>
                    <a:pt x="228600" y="347567"/>
                  </a:moveTo>
                  <a:cubicBezTo>
                    <a:pt x="165820" y="392012"/>
                    <a:pt x="81830" y="392012"/>
                    <a:pt x="19050" y="347567"/>
                  </a:cubicBezTo>
                  <a:lnTo>
                    <a:pt x="19050" y="304800"/>
                  </a:lnTo>
                  <a:cubicBezTo>
                    <a:pt x="19125" y="264387"/>
                    <a:pt x="50719" y="231052"/>
                    <a:pt x="91070" y="228812"/>
                  </a:cubicBezTo>
                  <a:cubicBezTo>
                    <a:pt x="101904" y="246911"/>
                    <a:pt x="125358" y="252800"/>
                    <a:pt x="143458" y="241967"/>
                  </a:cubicBezTo>
                  <a:cubicBezTo>
                    <a:pt x="148859" y="238733"/>
                    <a:pt x="153378" y="234215"/>
                    <a:pt x="156612" y="228813"/>
                  </a:cubicBezTo>
                  <a:cubicBezTo>
                    <a:pt x="196950" y="231070"/>
                    <a:pt x="228525" y="264399"/>
                    <a:pt x="228600" y="304800"/>
                  </a:cubicBezTo>
                  <a:close/>
                </a:path>
              </a:pathLst>
            </a:custGeom>
            <a:grpFill/>
            <a:ln w="0" cap="flat">
              <a:solidFill>
                <a:srgbClr val="20395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zidenz-Grotesk Pro Light" panose="02000506040000020003" pitchFamily="50" charset="0"/>
                <a:ea typeface="+mn-ea"/>
                <a:cs typeface="+mn-cs"/>
              </a:endParaRPr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FF12DCBA-94CD-8830-E5C4-31709FE94D85}"/>
                </a:ext>
              </a:extLst>
            </p:cNvPr>
            <p:cNvSpPr/>
            <p:nvPr/>
          </p:nvSpPr>
          <p:spPr>
            <a:xfrm>
              <a:off x="2785420" y="3201070"/>
              <a:ext cx="223170" cy="400051"/>
            </a:xfrm>
            <a:custGeom>
              <a:avLst/>
              <a:gdLst>
                <a:gd name="connsiteX0" fmla="*/ 137446 w 223170"/>
                <a:gd name="connsiteY0" fmla="*/ 210027 h 400051"/>
                <a:gd name="connsiteX1" fmla="*/ 137446 w 223170"/>
                <a:gd name="connsiteY1" fmla="*/ 202406 h 400051"/>
                <a:gd name="connsiteX2" fmla="*/ 99344 w 223170"/>
                <a:gd name="connsiteY2" fmla="*/ 0 h 400051"/>
                <a:gd name="connsiteX3" fmla="*/ 0 w 223170"/>
                <a:gd name="connsiteY3" fmla="*/ 71628 h 400051"/>
                <a:gd name="connsiteX4" fmla="*/ 16193 w 223170"/>
                <a:gd name="connsiteY4" fmla="*/ 83534 h 400051"/>
                <a:gd name="connsiteX5" fmla="*/ 185071 w 223170"/>
                <a:gd name="connsiteY5" fmla="*/ 104776 h 400051"/>
                <a:gd name="connsiteX6" fmla="*/ 98191 w 223170"/>
                <a:gd name="connsiteY6" fmla="*/ 190225 h 400051"/>
                <a:gd name="connsiteX7" fmla="*/ 58769 w 223170"/>
                <a:gd name="connsiteY7" fmla="*/ 180309 h 400051"/>
                <a:gd name="connsiteX8" fmla="*/ 56483 w 223170"/>
                <a:gd name="connsiteY8" fmla="*/ 200312 h 400051"/>
                <a:gd name="connsiteX9" fmla="*/ 61246 w 223170"/>
                <a:gd name="connsiteY9" fmla="*/ 202312 h 400051"/>
                <a:gd name="connsiteX10" fmla="*/ 61246 w 223170"/>
                <a:gd name="connsiteY10" fmla="*/ 210027 h 400051"/>
                <a:gd name="connsiteX11" fmla="*/ 53912 w 223170"/>
                <a:gd name="connsiteY11" fmla="*/ 211075 h 400051"/>
                <a:gd name="connsiteX12" fmla="*/ 12192 w 223170"/>
                <a:gd name="connsiteY12" fmla="*/ 273559 h 400051"/>
                <a:gd name="connsiteX13" fmla="*/ 48863 w 223170"/>
                <a:gd name="connsiteY13" fmla="*/ 301086 h 400051"/>
                <a:gd name="connsiteX14" fmla="*/ 75914 w 223170"/>
                <a:gd name="connsiteY14" fmla="*/ 286513 h 400051"/>
                <a:gd name="connsiteX15" fmla="*/ 86106 w 223170"/>
                <a:gd name="connsiteY15" fmla="*/ 271654 h 400051"/>
                <a:gd name="connsiteX16" fmla="*/ 107433 w 223170"/>
                <a:gd name="connsiteY16" fmla="*/ 268883 h 400051"/>
                <a:gd name="connsiteX17" fmla="*/ 110204 w 223170"/>
                <a:gd name="connsiteY17" fmla="*/ 271654 h 400051"/>
                <a:gd name="connsiteX18" fmla="*/ 120396 w 223170"/>
                <a:gd name="connsiteY18" fmla="*/ 286513 h 400051"/>
                <a:gd name="connsiteX19" fmla="*/ 147542 w 223170"/>
                <a:gd name="connsiteY19" fmla="*/ 301181 h 400051"/>
                <a:gd name="connsiteX20" fmla="*/ 134207 w 223170"/>
                <a:gd name="connsiteY20" fmla="*/ 328900 h 400051"/>
                <a:gd name="connsiteX21" fmla="*/ 128683 w 223170"/>
                <a:gd name="connsiteY21" fmla="*/ 359189 h 400051"/>
                <a:gd name="connsiteX22" fmla="*/ 98203 w 223170"/>
                <a:gd name="connsiteY22" fmla="*/ 355093 h 400051"/>
                <a:gd name="connsiteX23" fmla="*/ 76771 w 223170"/>
                <a:gd name="connsiteY23" fmla="*/ 361951 h 400051"/>
                <a:gd name="connsiteX24" fmla="*/ 77914 w 223170"/>
                <a:gd name="connsiteY24" fmla="*/ 398813 h 400051"/>
                <a:gd name="connsiteX25" fmla="*/ 99346 w 223170"/>
                <a:gd name="connsiteY25" fmla="*/ 400051 h 400051"/>
                <a:gd name="connsiteX26" fmla="*/ 219361 w 223170"/>
                <a:gd name="connsiteY26" fmla="*/ 360046 h 400051"/>
                <a:gd name="connsiteX27" fmla="*/ 223171 w 223170"/>
                <a:gd name="connsiteY27" fmla="*/ 352426 h 400051"/>
                <a:gd name="connsiteX28" fmla="*/ 223171 w 223170"/>
                <a:gd name="connsiteY28" fmla="*/ 304801 h 400051"/>
                <a:gd name="connsiteX29" fmla="*/ 137446 w 223170"/>
                <a:gd name="connsiteY29" fmla="*/ 210027 h 400051"/>
                <a:gd name="connsiteX30" fmla="*/ 118396 w 223170"/>
                <a:gd name="connsiteY30" fmla="*/ 209550 h 400051"/>
                <a:gd name="connsiteX31" fmla="*/ 99046 w 223170"/>
                <a:gd name="connsiteY31" fmla="*/ 228361 h 400051"/>
                <a:gd name="connsiteX32" fmla="*/ 80235 w 223170"/>
                <a:gd name="connsiteY32" fmla="*/ 209012 h 400051"/>
                <a:gd name="connsiteX33" fmla="*/ 80296 w 223170"/>
                <a:gd name="connsiteY33" fmla="*/ 207740 h 400051"/>
                <a:gd name="connsiteX34" fmla="*/ 118396 w 223170"/>
                <a:gd name="connsiteY34" fmla="*/ 207835 h 400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3170" h="400051">
                  <a:moveTo>
                    <a:pt x="137446" y="210027"/>
                  </a:moveTo>
                  <a:lnTo>
                    <a:pt x="137446" y="202406"/>
                  </a:lnTo>
                  <a:cubicBezTo>
                    <a:pt x="243767" y="159404"/>
                    <a:pt x="215560" y="1939"/>
                    <a:pt x="99344" y="0"/>
                  </a:cubicBezTo>
                  <a:cubicBezTo>
                    <a:pt x="54266" y="11"/>
                    <a:pt x="14251" y="28862"/>
                    <a:pt x="0" y="71628"/>
                  </a:cubicBezTo>
                  <a:cubicBezTo>
                    <a:pt x="5732" y="75121"/>
                    <a:pt x="11149" y="79105"/>
                    <a:pt x="16193" y="83534"/>
                  </a:cubicBezTo>
                  <a:cubicBezTo>
                    <a:pt x="43278" y="-12724"/>
                    <a:pt x="182377" y="3606"/>
                    <a:pt x="185071" y="104776"/>
                  </a:cubicBezTo>
                  <a:cubicBezTo>
                    <a:pt x="184676" y="152363"/>
                    <a:pt x="145779" y="190620"/>
                    <a:pt x="98191" y="190225"/>
                  </a:cubicBezTo>
                  <a:cubicBezTo>
                    <a:pt x="84448" y="190111"/>
                    <a:pt x="70931" y="186711"/>
                    <a:pt x="58769" y="180309"/>
                  </a:cubicBezTo>
                  <a:cubicBezTo>
                    <a:pt x="58684" y="187037"/>
                    <a:pt x="57918" y="193738"/>
                    <a:pt x="56483" y="200312"/>
                  </a:cubicBezTo>
                  <a:cubicBezTo>
                    <a:pt x="58028" y="201076"/>
                    <a:pt x="59619" y="201744"/>
                    <a:pt x="61246" y="202312"/>
                  </a:cubicBezTo>
                  <a:lnTo>
                    <a:pt x="61246" y="210027"/>
                  </a:lnTo>
                  <a:cubicBezTo>
                    <a:pt x="58769" y="210313"/>
                    <a:pt x="56388" y="210599"/>
                    <a:pt x="53912" y="211075"/>
                  </a:cubicBezTo>
                  <a:cubicBezTo>
                    <a:pt x="46811" y="235720"/>
                    <a:pt x="32233" y="257553"/>
                    <a:pt x="12192" y="273559"/>
                  </a:cubicBezTo>
                  <a:cubicBezTo>
                    <a:pt x="26149" y="280164"/>
                    <a:pt x="38623" y="289528"/>
                    <a:pt x="48863" y="301086"/>
                  </a:cubicBezTo>
                  <a:cubicBezTo>
                    <a:pt x="52059" y="290287"/>
                    <a:pt x="66658" y="290065"/>
                    <a:pt x="75914" y="286513"/>
                  </a:cubicBezTo>
                  <a:lnTo>
                    <a:pt x="86106" y="271654"/>
                  </a:lnTo>
                  <a:cubicBezTo>
                    <a:pt x="91230" y="264999"/>
                    <a:pt x="100779" y="263759"/>
                    <a:pt x="107433" y="268883"/>
                  </a:cubicBezTo>
                  <a:cubicBezTo>
                    <a:pt x="108472" y="269683"/>
                    <a:pt x="109404" y="270614"/>
                    <a:pt x="110204" y="271654"/>
                  </a:cubicBezTo>
                  <a:lnTo>
                    <a:pt x="120396" y="286513"/>
                  </a:lnTo>
                  <a:cubicBezTo>
                    <a:pt x="129885" y="290142"/>
                    <a:pt x="144277" y="290266"/>
                    <a:pt x="147542" y="301181"/>
                  </a:cubicBezTo>
                  <a:cubicBezTo>
                    <a:pt x="151400" y="311515"/>
                    <a:pt x="139172" y="321249"/>
                    <a:pt x="134207" y="328900"/>
                  </a:cubicBezTo>
                  <a:cubicBezTo>
                    <a:pt x="133699" y="339061"/>
                    <a:pt x="138023" y="352784"/>
                    <a:pt x="128683" y="359189"/>
                  </a:cubicBezTo>
                  <a:cubicBezTo>
                    <a:pt x="119680" y="366033"/>
                    <a:pt x="107915" y="357680"/>
                    <a:pt x="98203" y="355093"/>
                  </a:cubicBezTo>
                  <a:cubicBezTo>
                    <a:pt x="91222" y="357862"/>
                    <a:pt x="84062" y="360153"/>
                    <a:pt x="76771" y="361951"/>
                  </a:cubicBezTo>
                  <a:cubicBezTo>
                    <a:pt x="77965" y="374200"/>
                    <a:pt x="78347" y="386514"/>
                    <a:pt x="77914" y="398813"/>
                  </a:cubicBezTo>
                  <a:cubicBezTo>
                    <a:pt x="85027" y="399653"/>
                    <a:pt x="92184" y="400066"/>
                    <a:pt x="99346" y="400051"/>
                  </a:cubicBezTo>
                  <a:cubicBezTo>
                    <a:pt x="142601" y="399905"/>
                    <a:pt x="184669" y="385883"/>
                    <a:pt x="219361" y="360046"/>
                  </a:cubicBezTo>
                  <a:cubicBezTo>
                    <a:pt x="221760" y="358248"/>
                    <a:pt x="223172" y="355425"/>
                    <a:pt x="223171" y="352426"/>
                  </a:cubicBezTo>
                  <a:lnTo>
                    <a:pt x="223171" y="304801"/>
                  </a:lnTo>
                  <a:cubicBezTo>
                    <a:pt x="223079" y="255920"/>
                    <a:pt x="186073" y="215007"/>
                    <a:pt x="137446" y="210027"/>
                  </a:cubicBezTo>
                  <a:close/>
                  <a:moveTo>
                    <a:pt x="118396" y="209550"/>
                  </a:moveTo>
                  <a:cubicBezTo>
                    <a:pt x="118247" y="220088"/>
                    <a:pt x="109584" y="228510"/>
                    <a:pt x="99046" y="228361"/>
                  </a:cubicBezTo>
                  <a:cubicBezTo>
                    <a:pt x="88509" y="228213"/>
                    <a:pt x="80087" y="219550"/>
                    <a:pt x="80235" y="209012"/>
                  </a:cubicBezTo>
                  <a:cubicBezTo>
                    <a:pt x="80241" y="208587"/>
                    <a:pt x="80261" y="208163"/>
                    <a:pt x="80296" y="207740"/>
                  </a:cubicBezTo>
                  <a:cubicBezTo>
                    <a:pt x="92880" y="210129"/>
                    <a:pt x="105799" y="210161"/>
                    <a:pt x="118396" y="207835"/>
                  </a:cubicBezTo>
                  <a:close/>
                </a:path>
              </a:pathLst>
            </a:custGeom>
            <a:grpFill/>
            <a:ln w="0" cap="flat">
              <a:solidFill>
                <a:srgbClr val="20395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zidenz-Grotesk Pro Light" panose="02000506040000020003" pitchFamily="50" charset="0"/>
                <a:ea typeface="+mn-ea"/>
                <a:cs typeface="+mn-cs"/>
              </a:endParaRPr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48107479-BA7C-EAEA-F4DC-672CC9C51475}"/>
                </a:ext>
              </a:extLst>
            </p:cNvPr>
            <p:cNvSpPr/>
            <p:nvPr/>
          </p:nvSpPr>
          <p:spPr>
            <a:xfrm>
              <a:off x="2432328" y="3201071"/>
              <a:ext cx="223170" cy="400050"/>
            </a:xfrm>
            <a:custGeom>
              <a:avLst/>
              <a:gdLst>
                <a:gd name="connsiteX0" fmla="*/ 85439 w 223170"/>
                <a:gd name="connsiteY0" fmla="*/ 291655 h 400050"/>
                <a:gd name="connsiteX1" fmla="*/ 102775 w 223170"/>
                <a:gd name="connsiteY1" fmla="*/ 286512 h 400050"/>
                <a:gd name="connsiteX2" fmla="*/ 112967 w 223170"/>
                <a:gd name="connsiteY2" fmla="*/ 271653 h 400050"/>
                <a:gd name="connsiteX3" fmla="*/ 134294 w 223170"/>
                <a:gd name="connsiteY3" fmla="*/ 268882 h 400050"/>
                <a:gd name="connsiteX4" fmla="*/ 137065 w 223170"/>
                <a:gd name="connsiteY4" fmla="*/ 271653 h 400050"/>
                <a:gd name="connsiteX5" fmla="*/ 147256 w 223170"/>
                <a:gd name="connsiteY5" fmla="*/ 286512 h 400050"/>
                <a:gd name="connsiteX6" fmla="*/ 174308 w 223170"/>
                <a:gd name="connsiteY6" fmla="*/ 301085 h 400050"/>
                <a:gd name="connsiteX7" fmla="*/ 210884 w 223170"/>
                <a:gd name="connsiteY7" fmla="*/ 273558 h 400050"/>
                <a:gd name="connsiteX8" fmla="*/ 169259 w 223170"/>
                <a:gd name="connsiteY8" fmla="*/ 211074 h 400050"/>
                <a:gd name="connsiteX9" fmla="*/ 161925 w 223170"/>
                <a:gd name="connsiteY9" fmla="*/ 210026 h 400050"/>
                <a:gd name="connsiteX10" fmla="*/ 161925 w 223170"/>
                <a:gd name="connsiteY10" fmla="*/ 202311 h 400050"/>
                <a:gd name="connsiteX11" fmla="*/ 166688 w 223170"/>
                <a:gd name="connsiteY11" fmla="*/ 200310 h 400050"/>
                <a:gd name="connsiteX12" fmla="*/ 164402 w 223170"/>
                <a:gd name="connsiteY12" fmla="*/ 180308 h 400050"/>
                <a:gd name="connsiteX13" fmla="*/ 48015 w 223170"/>
                <a:gd name="connsiteY13" fmla="*/ 144189 h 400050"/>
                <a:gd name="connsiteX14" fmla="*/ 38101 w 223170"/>
                <a:gd name="connsiteY14" fmla="*/ 104773 h 400050"/>
                <a:gd name="connsiteX15" fmla="*/ 206978 w 223170"/>
                <a:gd name="connsiteY15" fmla="*/ 83534 h 400050"/>
                <a:gd name="connsiteX16" fmla="*/ 223171 w 223170"/>
                <a:gd name="connsiteY16" fmla="*/ 71628 h 400050"/>
                <a:gd name="connsiteX17" fmla="*/ 123825 w 223170"/>
                <a:gd name="connsiteY17" fmla="*/ 0 h 400050"/>
                <a:gd name="connsiteX18" fmla="*/ 85725 w 223170"/>
                <a:gd name="connsiteY18" fmla="*/ 202406 h 400050"/>
                <a:gd name="connsiteX19" fmla="*/ 85725 w 223170"/>
                <a:gd name="connsiteY19" fmla="*/ 210027 h 400050"/>
                <a:gd name="connsiteX20" fmla="*/ 0 w 223170"/>
                <a:gd name="connsiteY20" fmla="*/ 304800 h 400050"/>
                <a:gd name="connsiteX21" fmla="*/ 0 w 223170"/>
                <a:gd name="connsiteY21" fmla="*/ 352425 h 400050"/>
                <a:gd name="connsiteX22" fmla="*/ 3810 w 223170"/>
                <a:gd name="connsiteY22" fmla="*/ 360045 h 400050"/>
                <a:gd name="connsiteX23" fmla="*/ 123825 w 223170"/>
                <a:gd name="connsiteY23" fmla="*/ 400050 h 400050"/>
                <a:gd name="connsiteX24" fmla="*/ 145256 w 223170"/>
                <a:gd name="connsiteY24" fmla="*/ 398812 h 400050"/>
                <a:gd name="connsiteX25" fmla="*/ 146399 w 223170"/>
                <a:gd name="connsiteY25" fmla="*/ 361950 h 400050"/>
                <a:gd name="connsiteX26" fmla="*/ 124968 w 223170"/>
                <a:gd name="connsiteY26" fmla="*/ 355092 h 400050"/>
                <a:gd name="connsiteX27" fmla="*/ 94489 w 223170"/>
                <a:gd name="connsiteY27" fmla="*/ 359188 h 400050"/>
                <a:gd name="connsiteX28" fmla="*/ 88964 w 223170"/>
                <a:gd name="connsiteY28" fmla="*/ 328898 h 400050"/>
                <a:gd name="connsiteX29" fmla="*/ 78010 w 223170"/>
                <a:gd name="connsiteY29" fmla="*/ 314611 h 400050"/>
                <a:gd name="connsiteX30" fmla="*/ 80804 w 223170"/>
                <a:gd name="connsiteY30" fmla="*/ 294024 h 400050"/>
                <a:gd name="connsiteX31" fmla="*/ 85439 w 223170"/>
                <a:gd name="connsiteY31" fmla="*/ 291655 h 400050"/>
                <a:gd name="connsiteX32" fmla="*/ 104775 w 223170"/>
                <a:gd name="connsiteY32" fmla="*/ 207835 h 400050"/>
                <a:gd name="connsiteX33" fmla="*/ 142875 w 223170"/>
                <a:gd name="connsiteY33" fmla="*/ 207740 h 400050"/>
                <a:gd name="connsiteX34" fmla="*/ 125340 w 223170"/>
                <a:gd name="connsiteY34" fmla="*/ 228298 h 400050"/>
                <a:gd name="connsiteX35" fmla="*/ 104782 w 223170"/>
                <a:gd name="connsiteY35" fmla="*/ 210762 h 400050"/>
                <a:gd name="connsiteX36" fmla="*/ 104775 w 223170"/>
                <a:gd name="connsiteY36" fmla="*/ 207835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23170" h="400050">
                  <a:moveTo>
                    <a:pt x="85439" y="291655"/>
                  </a:moveTo>
                  <a:lnTo>
                    <a:pt x="102775" y="286512"/>
                  </a:lnTo>
                  <a:lnTo>
                    <a:pt x="112967" y="271653"/>
                  </a:lnTo>
                  <a:cubicBezTo>
                    <a:pt x="118091" y="264998"/>
                    <a:pt x="127639" y="263758"/>
                    <a:pt x="134294" y="268882"/>
                  </a:cubicBezTo>
                  <a:cubicBezTo>
                    <a:pt x="135333" y="269682"/>
                    <a:pt x="136264" y="270613"/>
                    <a:pt x="137065" y="271653"/>
                  </a:cubicBezTo>
                  <a:lnTo>
                    <a:pt x="147256" y="286512"/>
                  </a:lnTo>
                  <a:cubicBezTo>
                    <a:pt x="156527" y="290072"/>
                    <a:pt x="171098" y="290275"/>
                    <a:pt x="174308" y="301085"/>
                  </a:cubicBezTo>
                  <a:cubicBezTo>
                    <a:pt x="184506" y="289523"/>
                    <a:pt x="196950" y="280157"/>
                    <a:pt x="210884" y="273558"/>
                  </a:cubicBezTo>
                  <a:cubicBezTo>
                    <a:pt x="190929" y="257492"/>
                    <a:pt x="176397" y="235678"/>
                    <a:pt x="169259" y="211074"/>
                  </a:cubicBezTo>
                  <a:cubicBezTo>
                    <a:pt x="166783" y="210597"/>
                    <a:pt x="164402" y="210312"/>
                    <a:pt x="161925" y="210026"/>
                  </a:cubicBezTo>
                  <a:lnTo>
                    <a:pt x="161925" y="202311"/>
                  </a:lnTo>
                  <a:cubicBezTo>
                    <a:pt x="163552" y="201743"/>
                    <a:pt x="165143" y="201075"/>
                    <a:pt x="166688" y="200310"/>
                  </a:cubicBezTo>
                  <a:cubicBezTo>
                    <a:pt x="165253" y="193737"/>
                    <a:pt x="164488" y="187035"/>
                    <a:pt x="164402" y="180308"/>
                  </a:cubicBezTo>
                  <a:cubicBezTo>
                    <a:pt x="122288" y="202473"/>
                    <a:pt x="70180" y="186302"/>
                    <a:pt x="48015" y="144189"/>
                  </a:cubicBezTo>
                  <a:cubicBezTo>
                    <a:pt x="41615" y="132029"/>
                    <a:pt x="38216" y="118515"/>
                    <a:pt x="38101" y="104773"/>
                  </a:cubicBezTo>
                  <a:cubicBezTo>
                    <a:pt x="40792" y="3625"/>
                    <a:pt x="179886" y="-12742"/>
                    <a:pt x="206978" y="83534"/>
                  </a:cubicBezTo>
                  <a:cubicBezTo>
                    <a:pt x="212021" y="79105"/>
                    <a:pt x="217439" y="75121"/>
                    <a:pt x="223171" y="71628"/>
                  </a:cubicBezTo>
                  <a:cubicBezTo>
                    <a:pt x="208919" y="28862"/>
                    <a:pt x="168904" y="10"/>
                    <a:pt x="123825" y="0"/>
                  </a:cubicBezTo>
                  <a:cubicBezTo>
                    <a:pt x="7566" y="1948"/>
                    <a:pt x="-20557" y="159451"/>
                    <a:pt x="85725" y="202406"/>
                  </a:cubicBezTo>
                  <a:lnTo>
                    <a:pt x="85725" y="210027"/>
                  </a:lnTo>
                  <a:cubicBezTo>
                    <a:pt x="37098" y="215008"/>
                    <a:pt x="93" y="255919"/>
                    <a:pt x="0" y="304800"/>
                  </a:cubicBezTo>
                  <a:lnTo>
                    <a:pt x="0" y="352425"/>
                  </a:lnTo>
                  <a:cubicBezTo>
                    <a:pt x="-1" y="355423"/>
                    <a:pt x="1411" y="358247"/>
                    <a:pt x="3810" y="360045"/>
                  </a:cubicBezTo>
                  <a:cubicBezTo>
                    <a:pt x="38502" y="385882"/>
                    <a:pt x="80569" y="399904"/>
                    <a:pt x="123825" y="400050"/>
                  </a:cubicBezTo>
                  <a:cubicBezTo>
                    <a:pt x="130987" y="400065"/>
                    <a:pt x="138144" y="399651"/>
                    <a:pt x="145256" y="398812"/>
                  </a:cubicBezTo>
                  <a:cubicBezTo>
                    <a:pt x="144826" y="386513"/>
                    <a:pt x="145208" y="374199"/>
                    <a:pt x="146399" y="361950"/>
                  </a:cubicBezTo>
                  <a:cubicBezTo>
                    <a:pt x="139109" y="360148"/>
                    <a:pt x="131949" y="357857"/>
                    <a:pt x="124968" y="355092"/>
                  </a:cubicBezTo>
                  <a:cubicBezTo>
                    <a:pt x="116046" y="357491"/>
                    <a:pt x="103205" y="366048"/>
                    <a:pt x="94489" y="359188"/>
                  </a:cubicBezTo>
                  <a:cubicBezTo>
                    <a:pt x="85152" y="352795"/>
                    <a:pt x="89470" y="339049"/>
                    <a:pt x="88964" y="328898"/>
                  </a:cubicBezTo>
                  <a:lnTo>
                    <a:pt x="78010" y="314611"/>
                  </a:lnTo>
                  <a:cubicBezTo>
                    <a:pt x="73097" y="308154"/>
                    <a:pt x="74348" y="298937"/>
                    <a:pt x="80804" y="294024"/>
                  </a:cubicBezTo>
                  <a:cubicBezTo>
                    <a:pt x="82196" y="292965"/>
                    <a:pt x="83765" y="292163"/>
                    <a:pt x="85439" y="291655"/>
                  </a:cubicBezTo>
                  <a:close/>
                  <a:moveTo>
                    <a:pt x="104775" y="207835"/>
                  </a:moveTo>
                  <a:cubicBezTo>
                    <a:pt x="117372" y="210161"/>
                    <a:pt x="130290" y="210128"/>
                    <a:pt x="142875" y="207740"/>
                  </a:cubicBezTo>
                  <a:cubicBezTo>
                    <a:pt x="143710" y="218259"/>
                    <a:pt x="135859" y="227463"/>
                    <a:pt x="125340" y="228298"/>
                  </a:cubicBezTo>
                  <a:cubicBezTo>
                    <a:pt x="114821" y="229132"/>
                    <a:pt x="105617" y="221281"/>
                    <a:pt x="104782" y="210762"/>
                  </a:cubicBezTo>
                  <a:cubicBezTo>
                    <a:pt x="104705" y="209788"/>
                    <a:pt x="104703" y="208810"/>
                    <a:pt x="104775" y="207835"/>
                  </a:cubicBezTo>
                  <a:close/>
                </a:path>
              </a:pathLst>
            </a:custGeom>
            <a:grpFill/>
            <a:ln w="0" cap="flat">
              <a:solidFill>
                <a:srgbClr val="20395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zidenz-Grotesk Pro Light" panose="02000506040000020003" pitchFamily="50" charset="0"/>
                <a:ea typeface="+mn-ea"/>
                <a:cs typeface="+mn-cs"/>
              </a:endParaRPr>
            </a:p>
          </p:txBody>
        </p:sp>
        <p:sp>
          <p:nvSpPr>
            <p:cNvPr id="12" name="Месяц 11">
              <a:extLst>
                <a:ext uri="{FF2B5EF4-FFF2-40B4-BE49-F238E27FC236}">
                  <a16:creationId xmlns:a16="http://schemas.microsoft.com/office/drawing/2014/main" id="{5EF7EDE0-5339-02B8-187B-7F8A2C89044A}"/>
                </a:ext>
              </a:extLst>
            </p:cNvPr>
            <p:cNvSpPr/>
            <p:nvPr/>
          </p:nvSpPr>
          <p:spPr>
            <a:xfrm rot="1449700">
              <a:off x="2473913" y="3443275"/>
              <a:ext cx="140181" cy="133177"/>
            </a:xfrm>
            <a:prstGeom prst="moon">
              <a:avLst>
                <a:gd name="adj" fmla="val 85592"/>
              </a:avLst>
            </a:prstGeom>
            <a:grpFill/>
            <a:ln w="0">
              <a:solidFill>
                <a:srgbClr val="20395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zidenz-Grotesk Pro Light" panose="02000506040000020003" pitchFamily="50" charset="0"/>
                <a:ea typeface="+mn-ea"/>
                <a:cs typeface="+mn-cs"/>
              </a:endParaRPr>
            </a:p>
          </p:txBody>
        </p:sp>
        <p:sp>
          <p:nvSpPr>
            <p:cNvPr id="13" name="Месяц 12">
              <a:extLst>
                <a:ext uri="{FF2B5EF4-FFF2-40B4-BE49-F238E27FC236}">
                  <a16:creationId xmlns:a16="http://schemas.microsoft.com/office/drawing/2014/main" id="{636996A4-9A68-C31D-C00D-329814CC6AF1}"/>
                </a:ext>
              </a:extLst>
            </p:cNvPr>
            <p:cNvSpPr/>
            <p:nvPr/>
          </p:nvSpPr>
          <p:spPr>
            <a:xfrm rot="20314720" flipH="1">
              <a:off x="2831145" y="3448849"/>
              <a:ext cx="138211" cy="131884"/>
            </a:xfrm>
            <a:prstGeom prst="moon">
              <a:avLst>
                <a:gd name="adj" fmla="val 87500"/>
              </a:avLst>
            </a:prstGeom>
            <a:grpFill/>
            <a:ln w="0">
              <a:solidFill>
                <a:srgbClr val="20395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zidenz-Grotesk Pro Light" panose="02000506040000020003" pitchFamily="50" charset="0"/>
                <a:ea typeface="+mn-ea"/>
                <a:cs typeface="+mn-cs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13EED2D-D9FC-851F-79F5-2ECE63C8696C}"/>
              </a:ext>
            </a:extLst>
          </p:cNvPr>
          <p:cNvGrpSpPr/>
          <p:nvPr/>
        </p:nvGrpSpPr>
        <p:grpSpPr>
          <a:xfrm>
            <a:off x="5289030" y="1842814"/>
            <a:ext cx="1092918" cy="1088681"/>
            <a:chOff x="4481749" y="1333499"/>
            <a:chExt cx="2804876" cy="2794001"/>
          </a:xfrm>
        </p:grpSpPr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CC8B105D-B4FF-F2D6-CD79-45CEFA8551CD}"/>
                </a:ext>
              </a:extLst>
            </p:cNvPr>
            <p:cNvGrpSpPr/>
            <p:nvPr/>
          </p:nvGrpSpPr>
          <p:grpSpPr>
            <a:xfrm rot="16200000">
              <a:off x="4481749" y="1333499"/>
              <a:ext cx="2794000" cy="2794000"/>
              <a:chOff x="4266634" y="977900"/>
              <a:chExt cx="2794000" cy="2794000"/>
            </a:xfrm>
          </p:grpSpPr>
          <p:sp>
            <p:nvSpPr>
              <p:cNvPr id="24" name="Арка 23">
                <a:extLst>
                  <a:ext uri="{FF2B5EF4-FFF2-40B4-BE49-F238E27FC236}">
                    <a16:creationId xmlns:a16="http://schemas.microsoft.com/office/drawing/2014/main" id="{BBD2ABE2-092A-BC08-2BBF-517805686D84}"/>
                  </a:ext>
                </a:extLst>
              </p:cNvPr>
              <p:cNvSpPr/>
              <p:nvPr/>
            </p:nvSpPr>
            <p:spPr>
              <a:xfrm>
                <a:off x="4930209" y="1641475"/>
                <a:ext cx="1466850" cy="1466850"/>
              </a:xfrm>
              <a:prstGeom prst="blockArc">
                <a:avLst>
                  <a:gd name="adj1" fmla="val 10746368"/>
                  <a:gd name="adj2" fmla="val 21553088"/>
                  <a:gd name="adj3" fmla="val 18276"/>
                </a:avLst>
              </a:prstGeom>
              <a:gradFill>
                <a:gsLst>
                  <a:gs pos="0">
                    <a:srgbClr val="DDE1E5"/>
                  </a:gs>
                  <a:gs pos="100000">
                    <a:schemeClr val="bg1">
                      <a:alpha val="3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zidenz-Grotesk Pro Light" panose="02000506040000020003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27" name="Арка 26">
                <a:extLst>
                  <a:ext uri="{FF2B5EF4-FFF2-40B4-BE49-F238E27FC236}">
                    <a16:creationId xmlns:a16="http://schemas.microsoft.com/office/drawing/2014/main" id="{FDA64D07-DB68-3728-3492-9C18327F52CB}"/>
                  </a:ext>
                </a:extLst>
              </p:cNvPr>
              <p:cNvSpPr/>
              <p:nvPr/>
            </p:nvSpPr>
            <p:spPr>
              <a:xfrm>
                <a:off x="4266634" y="977900"/>
                <a:ext cx="2794000" cy="2794000"/>
              </a:xfrm>
              <a:prstGeom prst="blockArc">
                <a:avLst>
                  <a:gd name="adj1" fmla="val 13876445"/>
                  <a:gd name="adj2" fmla="val 21579196"/>
                  <a:gd name="adj3" fmla="val 10468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3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zidenz-Grotesk Pro Light" panose="02000506040000020003" pitchFamily="50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AFFA1F8E-70FF-97E2-9647-86556CAFE706}"/>
                </a:ext>
              </a:extLst>
            </p:cNvPr>
            <p:cNvGrpSpPr/>
            <p:nvPr/>
          </p:nvGrpSpPr>
          <p:grpSpPr>
            <a:xfrm rot="16200000">
              <a:off x="4492625" y="1333500"/>
              <a:ext cx="2794000" cy="2794000"/>
              <a:chOff x="4266634" y="977900"/>
              <a:chExt cx="2794000" cy="2794000"/>
            </a:xfrm>
          </p:grpSpPr>
          <p:sp>
            <p:nvSpPr>
              <p:cNvPr id="21" name="Арка 20">
                <a:extLst>
                  <a:ext uri="{FF2B5EF4-FFF2-40B4-BE49-F238E27FC236}">
                    <a16:creationId xmlns:a16="http://schemas.microsoft.com/office/drawing/2014/main" id="{88C371FD-6A51-62CF-6B66-48AD9DCF81C4}"/>
                  </a:ext>
                </a:extLst>
              </p:cNvPr>
              <p:cNvSpPr/>
              <p:nvPr/>
            </p:nvSpPr>
            <p:spPr>
              <a:xfrm>
                <a:off x="4609534" y="1320800"/>
                <a:ext cx="2108200" cy="2108200"/>
              </a:xfrm>
              <a:prstGeom prst="blockArc">
                <a:avLst>
                  <a:gd name="adj1" fmla="val 17414120"/>
                  <a:gd name="adj2" fmla="val 21599999"/>
                  <a:gd name="adj3" fmla="val 12651"/>
                </a:avLst>
              </a:prstGeom>
              <a:solidFill>
                <a:srgbClr val="C902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zidenz-Grotesk Pro Light" panose="02000506040000020003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22" name="Арка 21">
                <a:extLst>
                  <a:ext uri="{FF2B5EF4-FFF2-40B4-BE49-F238E27FC236}">
                    <a16:creationId xmlns:a16="http://schemas.microsoft.com/office/drawing/2014/main" id="{3C100BBD-60DB-2402-5EBF-2658C669F484}"/>
                  </a:ext>
                </a:extLst>
              </p:cNvPr>
              <p:cNvSpPr/>
              <p:nvPr/>
            </p:nvSpPr>
            <p:spPr>
              <a:xfrm>
                <a:off x="4930209" y="1641475"/>
                <a:ext cx="1466850" cy="1466850"/>
              </a:xfrm>
              <a:prstGeom prst="blockArc">
                <a:avLst>
                  <a:gd name="adj1" fmla="val 17427789"/>
                  <a:gd name="adj2" fmla="val 21553088"/>
                  <a:gd name="adj3" fmla="val 18276"/>
                </a:avLst>
              </a:prstGeom>
              <a:solidFill>
                <a:srgbClr val="0224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zidenz-Grotesk Pro Light" panose="02000506040000020003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23" name="Арка 22">
                <a:extLst>
                  <a:ext uri="{FF2B5EF4-FFF2-40B4-BE49-F238E27FC236}">
                    <a16:creationId xmlns:a16="http://schemas.microsoft.com/office/drawing/2014/main" id="{C1DAB530-F3D0-5AB9-CD7B-C47B8DBA5E1A}"/>
                  </a:ext>
                </a:extLst>
              </p:cNvPr>
              <p:cNvSpPr/>
              <p:nvPr/>
            </p:nvSpPr>
            <p:spPr>
              <a:xfrm>
                <a:off x="4266634" y="977900"/>
                <a:ext cx="2794000" cy="2794000"/>
              </a:xfrm>
              <a:prstGeom prst="blockArc">
                <a:avLst>
                  <a:gd name="adj1" fmla="val 14963821"/>
                  <a:gd name="adj2" fmla="val 21579196"/>
                  <a:gd name="adj3" fmla="val 1046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zidenz-Grotesk Pro Light" panose="02000506040000020003" pitchFamily="50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8" name="Блок-схема: узел 17">
              <a:extLst>
                <a:ext uri="{FF2B5EF4-FFF2-40B4-BE49-F238E27FC236}">
                  <a16:creationId xmlns:a16="http://schemas.microsoft.com/office/drawing/2014/main" id="{4A0377CE-9836-1021-575B-82B4C5C0ED9B}"/>
                </a:ext>
              </a:extLst>
            </p:cNvPr>
            <p:cNvSpPr/>
            <p:nvPr/>
          </p:nvSpPr>
          <p:spPr>
            <a:xfrm>
              <a:off x="4888705" y="2288978"/>
              <a:ext cx="266103" cy="266103"/>
            </a:xfrm>
            <a:prstGeom prst="flowChartConnector">
              <a:avLst/>
            </a:prstGeom>
            <a:solidFill>
              <a:srgbClr val="C90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zidenz-Grotesk Pro Light" panose="02000506040000020003" pitchFamily="50" charset="0"/>
                <a:ea typeface="+mn-ea"/>
                <a:cs typeface="+mn-cs"/>
              </a:endParaRPr>
            </a:p>
          </p:txBody>
        </p:sp>
        <p:sp>
          <p:nvSpPr>
            <p:cNvPr id="19" name="Блок-схема: узел 18">
              <a:extLst>
                <a:ext uri="{FF2B5EF4-FFF2-40B4-BE49-F238E27FC236}">
                  <a16:creationId xmlns:a16="http://schemas.microsoft.com/office/drawing/2014/main" id="{9FD49F7C-4C44-7157-9902-26A9C750116B}"/>
                </a:ext>
              </a:extLst>
            </p:cNvPr>
            <p:cNvSpPr/>
            <p:nvPr/>
          </p:nvSpPr>
          <p:spPr>
            <a:xfrm>
              <a:off x="5194213" y="2391372"/>
              <a:ext cx="266103" cy="266103"/>
            </a:xfrm>
            <a:prstGeom prst="flowChartConnector">
              <a:avLst/>
            </a:prstGeom>
            <a:solidFill>
              <a:srgbClr val="0224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zidenz-Grotesk Pro Light" panose="02000506040000020003" pitchFamily="50" charset="0"/>
                <a:ea typeface="+mn-ea"/>
                <a:cs typeface="+mn-cs"/>
              </a:endParaRPr>
            </a:p>
          </p:txBody>
        </p:sp>
        <p:sp>
          <p:nvSpPr>
            <p:cNvPr id="20" name="Блок-схема: узел 19">
              <a:extLst>
                <a:ext uri="{FF2B5EF4-FFF2-40B4-BE49-F238E27FC236}">
                  <a16:creationId xmlns:a16="http://schemas.microsoft.com/office/drawing/2014/main" id="{85FFB6EF-0D62-41F8-F344-D6FE0298B41D}"/>
                </a:ext>
              </a:extLst>
            </p:cNvPr>
            <p:cNvSpPr/>
            <p:nvPr/>
          </p:nvSpPr>
          <p:spPr>
            <a:xfrm>
              <a:off x="4575276" y="3027464"/>
              <a:ext cx="294380" cy="29438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zidenz-Grotesk Pro Light" panose="02000506040000020003" pitchFamily="50" charset="0"/>
                <a:ea typeface="+mn-ea"/>
                <a:cs typeface="+mn-cs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D2BA5643-CF30-F696-398A-A919653AF4A4}"/>
              </a:ext>
            </a:extLst>
          </p:cNvPr>
          <p:cNvGrpSpPr/>
          <p:nvPr/>
        </p:nvGrpSpPr>
        <p:grpSpPr>
          <a:xfrm>
            <a:off x="6489065" y="6001266"/>
            <a:ext cx="4947893" cy="246221"/>
            <a:chOff x="6489065" y="6257022"/>
            <a:chExt cx="4947893" cy="246221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EC8B7A91-3369-A08F-D363-E4D68940524B}"/>
                </a:ext>
              </a:extLst>
            </p:cNvPr>
            <p:cNvSpPr/>
            <p:nvPr/>
          </p:nvSpPr>
          <p:spPr>
            <a:xfrm>
              <a:off x="6489065" y="6308702"/>
              <a:ext cx="332754" cy="12499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7759956A-12F1-868D-3736-29FF9639264E}"/>
                </a:ext>
              </a:extLst>
            </p:cNvPr>
            <p:cNvSpPr/>
            <p:nvPr/>
          </p:nvSpPr>
          <p:spPr>
            <a:xfrm>
              <a:off x="8890136" y="6308702"/>
              <a:ext cx="332754" cy="124990"/>
            </a:xfrm>
            <a:prstGeom prst="roundRect">
              <a:avLst/>
            </a:prstGeom>
            <a:solidFill>
              <a:srgbClr val="02245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02AFE9A-A37F-8CE3-BDF6-D2F4CA602DA1}"/>
                </a:ext>
              </a:extLst>
            </p:cNvPr>
            <p:cNvSpPr txBox="1"/>
            <p:nvPr/>
          </p:nvSpPr>
          <p:spPr>
            <a:xfrm>
              <a:off x="6801103" y="6257022"/>
              <a:ext cx="208903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/>
                <a:t>В соответствии с ФЗ о бюджете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72B78F7-E011-B2B6-C546-017B31ABE833}"/>
                </a:ext>
              </a:extLst>
            </p:cNvPr>
            <p:cNvSpPr txBox="1"/>
            <p:nvPr/>
          </p:nvSpPr>
          <p:spPr>
            <a:xfrm>
              <a:off x="9222890" y="6257022"/>
              <a:ext cx="22140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/>
                <a:t>Дополнительное финансирование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9719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22384-C3AC-8FE5-365A-A34F401B1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5">
            <a:extLst>
              <a:ext uri="{FF2B5EF4-FFF2-40B4-BE49-F238E27FC236}">
                <a16:creationId xmlns:a16="http://schemas.microsoft.com/office/drawing/2014/main" id="{05F14271-4DCF-8CB7-EDC8-EE0FF80919B0}"/>
              </a:ext>
            </a:extLst>
          </p:cNvPr>
          <p:cNvSpPr/>
          <p:nvPr/>
        </p:nvSpPr>
        <p:spPr>
          <a:xfrm>
            <a:off x="6231667" y="3807545"/>
            <a:ext cx="5424123" cy="1304413"/>
          </a:xfrm>
          <a:prstGeom prst="roundRect">
            <a:avLst>
              <a:gd name="adj" fmla="val 18923"/>
            </a:avLst>
          </a:prstGeom>
          <a:gradFill>
            <a:gsLst>
              <a:gs pos="0">
                <a:srgbClr val="C90237"/>
              </a:gs>
              <a:gs pos="100000">
                <a:srgbClr val="022456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DA0BF31-DED1-8E3D-8364-76F52540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85" y="0"/>
            <a:ext cx="8534401" cy="635688"/>
          </a:xfrm>
        </p:spPr>
        <p:txBody>
          <a:bodyPr>
            <a:normAutofit/>
          </a:bodyPr>
          <a:lstStyle/>
          <a:p>
            <a:r>
              <a:rPr lang="ru-RU" dirty="0">
                <a:latin typeface="+mn-lt"/>
              </a:rPr>
              <a:t>«Сквозные» НИОКР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7E483A-F2B7-A349-97BD-CECB557BD803}"/>
              </a:ext>
            </a:extLst>
          </p:cNvPr>
          <p:cNvSpPr txBox="1"/>
          <p:nvPr/>
        </p:nvSpPr>
        <p:spPr>
          <a:xfrm>
            <a:off x="6459596" y="2173448"/>
            <a:ext cx="2239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zidenz-Grotesk Pro Light" panose="02000506040000020003" pitchFamily="50" charset="0"/>
                <a:ea typeface="+mn-ea"/>
                <a:cs typeface="+mn-cs"/>
              </a:rPr>
              <a:t>Результат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7CEE3F5-00F0-6367-19EE-25BF0331067A}"/>
              </a:ext>
            </a:extLst>
          </p:cNvPr>
          <p:cNvGrpSpPr/>
          <p:nvPr/>
        </p:nvGrpSpPr>
        <p:grpSpPr>
          <a:xfrm>
            <a:off x="379360" y="3920806"/>
            <a:ext cx="6032955" cy="2394243"/>
            <a:chOff x="334961" y="4311664"/>
            <a:chExt cx="6032955" cy="2394243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6445DBD4-4BDF-C035-440F-8CE1E9B7307C}"/>
                </a:ext>
              </a:extLst>
            </p:cNvPr>
            <p:cNvSpPr/>
            <p:nvPr/>
          </p:nvSpPr>
          <p:spPr>
            <a:xfrm>
              <a:off x="334961" y="4311664"/>
              <a:ext cx="5464013" cy="2394243"/>
            </a:xfrm>
            <a:prstGeom prst="roundRect">
              <a:avLst>
                <a:gd name="adj" fmla="val 11082"/>
              </a:avLst>
            </a:prstGeom>
            <a:gradFill>
              <a:gsLst>
                <a:gs pos="0">
                  <a:srgbClr val="C90237"/>
                </a:gs>
                <a:gs pos="100000">
                  <a:srgbClr val="022456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2039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625D966-8E47-0BB2-B996-1F4E76AE94EC}"/>
                </a:ext>
              </a:extLst>
            </p:cNvPr>
            <p:cNvSpPr txBox="1"/>
            <p:nvPr/>
          </p:nvSpPr>
          <p:spPr>
            <a:xfrm>
              <a:off x="475853" y="4480209"/>
              <a:ext cx="22391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 panose="020B0503030202020304" pitchFamily="34" charset="0"/>
                  <a:ea typeface="+mn-ea"/>
                  <a:cs typeface="Clear Sans" panose="020B0503030202020304" pitchFamily="34" charset="0"/>
                </a:rPr>
                <a:t>Результат</a:t>
              </a:r>
            </a:p>
          </p:txBody>
        </p: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B3D648AE-DC48-A10C-D300-15DA8027B3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751" y="5604153"/>
              <a:ext cx="1976207" cy="461665"/>
            </a:xfrm>
            <a:prstGeom prst="line">
              <a:avLst/>
            </a:prstGeom>
            <a:ln w="25400" cap="rnd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37986354-FFE8-E104-3181-AD8C0DC96CFA}"/>
                </a:ext>
              </a:extLst>
            </p:cNvPr>
            <p:cNvGrpSpPr/>
            <p:nvPr/>
          </p:nvGrpSpPr>
          <p:grpSpPr>
            <a:xfrm>
              <a:off x="410283" y="4953740"/>
              <a:ext cx="2108055" cy="923330"/>
              <a:chOff x="3415640" y="4293340"/>
              <a:chExt cx="2108055" cy="92333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E1745A-2721-508B-180F-28FCCB8020CC}"/>
                  </a:ext>
                </a:extLst>
              </p:cNvPr>
              <p:cNvSpPr txBox="1"/>
              <p:nvPr/>
            </p:nvSpPr>
            <p:spPr>
              <a:xfrm>
                <a:off x="3814565" y="4586234"/>
                <a:ext cx="1709130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lear Sans" panose="020B0503030202020304" pitchFamily="34" charset="0"/>
                    <a:ea typeface="+mn-ea"/>
                    <a:cs typeface="Clear Sans" panose="020B0503030202020304" pitchFamily="34" charset="0"/>
                  </a:rPr>
                  <a:t>Стоимостной</a:t>
                </a:r>
                <a:r>
                  <a:rPr kumimoji="0" lang="ru-RU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lear Sans" panose="020B0503030202020304" pitchFamily="34" charset="0"/>
                    <a:ea typeface="+mn-ea"/>
                    <a:cs typeface="Clear Sans" panose="020B0503030202020304" pitchFamily="34" charset="0"/>
                  </a:rPr>
                  <a:t> объем реализации БАС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2656B14-4326-B027-3EFA-0E1BE6E4A88F}"/>
                  </a:ext>
                </a:extLst>
              </p:cNvPr>
              <p:cNvSpPr txBox="1"/>
              <p:nvPr/>
            </p:nvSpPr>
            <p:spPr>
              <a:xfrm>
                <a:off x="3415640" y="4293340"/>
                <a:ext cx="61103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lear Sans" panose="020B0503030202020304" pitchFamily="34" charset="0"/>
                    <a:ea typeface="+mn-ea"/>
                    <a:cs typeface="Clear Sans" panose="020B0503030202020304" pitchFamily="34" charset="0"/>
                  </a:rPr>
                  <a:t>1</a:t>
                </a:r>
              </a:p>
            </p:txBody>
          </p:sp>
        </p:grp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9957766A-6EF0-0C66-0C15-21F1922DC467}"/>
                </a:ext>
              </a:extLst>
            </p:cNvPr>
            <p:cNvGrpSpPr/>
            <p:nvPr/>
          </p:nvGrpSpPr>
          <p:grpSpPr>
            <a:xfrm>
              <a:off x="872455" y="5496870"/>
              <a:ext cx="1959116" cy="923330"/>
              <a:chOff x="3945908" y="4860790"/>
              <a:chExt cx="1959116" cy="92333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F5F0E68-5638-22B9-C380-5053E6CBA290}"/>
                  </a:ext>
                </a:extLst>
              </p:cNvPr>
              <p:cNvSpPr txBox="1"/>
              <p:nvPr/>
            </p:nvSpPr>
            <p:spPr>
              <a:xfrm>
                <a:off x="3945908" y="5167924"/>
                <a:ext cx="15320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lear Sans" panose="020B0503030202020304" pitchFamily="34" charset="0"/>
                    <a:ea typeface="+mn-ea"/>
                    <a:cs typeface="Clear Sans" panose="020B0503030202020304" pitchFamily="34" charset="0"/>
                  </a:rPr>
                  <a:t>Объем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lear Sans" panose="020B0503030202020304" pitchFamily="34" charset="0"/>
                    <a:ea typeface="+mn-ea"/>
                    <a:cs typeface="Clear Sans" panose="020B0503030202020304" pitchFamily="34" charset="0"/>
                  </a:rPr>
                  <a:t>поддержки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C59B2DC-F6DC-D232-87D8-CE1EAC464072}"/>
                  </a:ext>
                </a:extLst>
              </p:cNvPr>
              <p:cNvSpPr txBox="1"/>
              <p:nvPr/>
            </p:nvSpPr>
            <p:spPr>
              <a:xfrm>
                <a:off x="5293987" y="4860790"/>
                <a:ext cx="61103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lear Sans" panose="020B0503030202020304" pitchFamily="34" charset="0"/>
                    <a:ea typeface="+mn-ea"/>
                    <a:cs typeface="Clear Sans" panose="020B0503030202020304" pitchFamily="34" charset="0"/>
                  </a:rPr>
                  <a:t>1</a:t>
                </a:r>
              </a:p>
            </p:txBody>
          </p:sp>
        </p:grp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FE886779-6BD5-2027-751B-D6E916E625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67221" y="5621854"/>
              <a:ext cx="1976207" cy="461665"/>
            </a:xfrm>
            <a:prstGeom prst="line">
              <a:avLst/>
            </a:prstGeom>
            <a:ln w="25400" cap="rnd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A051B04-A1AA-7E72-52F9-AF2EBB6857EC}"/>
                </a:ext>
              </a:extLst>
            </p:cNvPr>
            <p:cNvSpPr txBox="1"/>
            <p:nvPr/>
          </p:nvSpPr>
          <p:spPr>
            <a:xfrm>
              <a:off x="3620882" y="5236001"/>
              <a:ext cx="17091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 panose="020B0503030202020304" pitchFamily="34" charset="0"/>
                  <a:ea typeface="+mn-ea"/>
                  <a:cs typeface="Clear Sans" panose="020B0503030202020304" pitchFamily="34" charset="0"/>
                </a:rPr>
                <a:t>Стоимостной объем реализации БАС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822D910-4439-C783-DCCC-5A8356F65069}"/>
                </a:ext>
              </a:extLst>
            </p:cNvPr>
            <p:cNvSpPr txBox="1"/>
            <p:nvPr/>
          </p:nvSpPr>
          <p:spPr>
            <a:xfrm>
              <a:off x="3156614" y="4943107"/>
              <a:ext cx="6110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 panose="020B0503030202020304" pitchFamily="34" charset="0"/>
                  <a:ea typeface="+mn-ea"/>
                  <a:cs typeface="Clear Sans" panose="020B0503030202020304" pitchFamily="34" charset="0"/>
                </a:rPr>
                <a:t>2</a:t>
              </a:r>
              <a:endPara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2C5CB90-B33A-5854-A325-0992D6DB2A55}"/>
                </a:ext>
              </a:extLst>
            </p:cNvPr>
            <p:cNvSpPr txBox="1"/>
            <p:nvPr/>
          </p:nvSpPr>
          <p:spPr>
            <a:xfrm>
              <a:off x="3665925" y="5804004"/>
              <a:ext cx="1532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 panose="020B0503030202020304" pitchFamily="34" charset="0"/>
                  <a:ea typeface="+mn-ea"/>
                  <a:cs typeface="Clear Sans" panose="020B0503030202020304" pitchFamily="34" charset="0"/>
                </a:rPr>
                <a:t>Объем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 panose="020B0503030202020304" pitchFamily="34" charset="0"/>
                  <a:ea typeface="+mn-ea"/>
                  <a:cs typeface="Clear Sans" panose="020B0503030202020304" pitchFamily="34" charset="0"/>
                </a:rPr>
                <a:t>поддержки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A88F157-645F-4E11-3B6C-7C603EC669EE}"/>
                </a:ext>
              </a:extLst>
            </p:cNvPr>
            <p:cNvSpPr txBox="1"/>
            <p:nvPr/>
          </p:nvSpPr>
          <p:spPr>
            <a:xfrm>
              <a:off x="5014004" y="5496870"/>
              <a:ext cx="6110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 panose="020B0503030202020304" pitchFamily="34" charset="0"/>
                  <a:ea typeface="+mn-ea"/>
                  <a:cs typeface="Clear Sans" panose="020B0503030202020304" pitchFamily="34" charset="0"/>
                </a:rPr>
                <a:t>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E2A8762-5603-68C8-F403-144D38FCA4FE}"/>
                </a:ext>
              </a:extLst>
            </p:cNvPr>
            <p:cNvSpPr txBox="1"/>
            <p:nvPr/>
          </p:nvSpPr>
          <p:spPr>
            <a:xfrm>
              <a:off x="3200433" y="4723416"/>
              <a:ext cx="316748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 panose="020B0503030202020304" pitchFamily="34" charset="0"/>
                  <a:ea typeface="+mn-ea"/>
                  <a:cs typeface="Clear Sans" panose="020B0503030202020304" pitchFamily="34" charset="0"/>
                </a:rPr>
                <a:t>Для других типов БАС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2EF6DA0-D694-85C1-DEC2-9F4C6A5F25B5}"/>
                </a:ext>
              </a:extLst>
            </p:cNvPr>
            <p:cNvSpPr txBox="1"/>
            <p:nvPr/>
          </p:nvSpPr>
          <p:spPr>
            <a:xfrm>
              <a:off x="475853" y="4723416"/>
              <a:ext cx="285336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 panose="020B0503030202020304" pitchFamily="34" charset="0"/>
                  <a:ea typeface="+mn-ea"/>
                  <a:cs typeface="Clear Sans" panose="020B0503030202020304" pitchFamily="34" charset="0"/>
                </a:rPr>
                <a:t>Для тяжелых типов БАС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239DB21-F936-4540-E6EA-685FD4A1A0C8}"/>
                </a:ext>
              </a:extLst>
            </p:cNvPr>
            <p:cNvSpPr txBox="1"/>
            <p:nvPr/>
          </p:nvSpPr>
          <p:spPr>
            <a:xfrm>
              <a:off x="485677" y="6296538"/>
              <a:ext cx="264155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 panose="020B0503030202020304" pitchFamily="34" charset="0"/>
                  <a:ea typeface="+mn-ea"/>
                  <a:cs typeface="Clear Sans" panose="020B0503030202020304" pitchFamily="34" charset="0"/>
                </a:rPr>
                <a:t>За 7 лет с даты заключения соглашения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B12ED31-7C09-1EDB-0F3B-D3EEDAABDCA4}"/>
                </a:ext>
              </a:extLst>
            </p:cNvPr>
            <p:cNvSpPr txBox="1"/>
            <p:nvPr/>
          </p:nvSpPr>
          <p:spPr>
            <a:xfrm>
              <a:off x="3183584" y="6296538"/>
              <a:ext cx="2615605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 panose="020B0503030202020304" pitchFamily="34" charset="0"/>
                  <a:ea typeface="+mn-ea"/>
                  <a:cs typeface="Clear Sans" panose="020B0503030202020304" pitchFamily="34" charset="0"/>
                </a:rPr>
                <a:t>За 5 лет с даты заключения соглашения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4D3CEDF1-1466-1AB3-9BF4-433422E3EE17}"/>
              </a:ext>
            </a:extLst>
          </p:cNvPr>
          <p:cNvSpPr txBox="1"/>
          <p:nvPr/>
        </p:nvSpPr>
        <p:spPr>
          <a:xfrm>
            <a:off x="7631644" y="1959230"/>
            <a:ext cx="41667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zidenz-Grotesk Pro Light" panose="02000506040000020003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45" name="Прямоугольник: скругленные углы 5">
            <a:extLst>
              <a:ext uri="{FF2B5EF4-FFF2-40B4-BE49-F238E27FC236}">
                <a16:creationId xmlns:a16="http://schemas.microsoft.com/office/drawing/2014/main" id="{85AF663B-725F-82D5-16E3-3B0DAE9D57E7}"/>
              </a:ext>
            </a:extLst>
          </p:cNvPr>
          <p:cNvSpPr/>
          <p:nvPr/>
        </p:nvSpPr>
        <p:spPr>
          <a:xfrm>
            <a:off x="6231668" y="2162037"/>
            <a:ext cx="5424123" cy="1304413"/>
          </a:xfrm>
          <a:prstGeom prst="roundRect">
            <a:avLst>
              <a:gd name="adj" fmla="val 18923"/>
            </a:avLst>
          </a:prstGeom>
          <a:gradFill>
            <a:gsLst>
              <a:gs pos="0">
                <a:srgbClr val="C90237"/>
              </a:gs>
              <a:gs pos="100000">
                <a:srgbClr val="022456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AE1BB37-E9A8-8AF0-7ED2-B979DC89E73B}"/>
              </a:ext>
            </a:extLst>
          </p:cNvPr>
          <p:cNvSpPr txBox="1"/>
          <p:nvPr/>
        </p:nvSpPr>
        <p:spPr>
          <a:xfrm>
            <a:off x="6350666" y="2210094"/>
            <a:ext cx="1543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Бюджет проекта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7C41BFDF-9ED9-73FC-3CBB-21E63BC47214}"/>
              </a:ext>
            </a:extLst>
          </p:cNvPr>
          <p:cNvGrpSpPr/>
          <p:nvPr/>
        </p:nvGrpSpPr>
        <p:grpSpPr>
          <a:xfrm>
            <a:off x="6357251" y="2393364"/>
            <a:ext cx="2810861" cy="962523"/>
            <a:chOff x="6469855" y="3227013"/>
            <a:chExt cx="2810861" cy="962523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6E4C52A-F16A-E194-0DE1-D92A469BB784}"/>
                </a:ext>
              </a:extLst>
            </p:cNvPr>
            <p:cNvSpPr txBox="1"/>
            <p:nvPr/>
          </p:nvSpPr>
          <p:spPr>
            <a:xfrm>
              <a:off x="6469855" y="3227013"/>
              <a:ext cx="28108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 panose="020B0503030202020304" pitchFamily="34" charset="0"/>
                  <a:ea typeface="+mn-ea"/>
                  <a:cs typeface="Clear Sans" panose="020B0503030202020304" pitchFamily="34" charset="0"/>
                </a:rPr>
                <a:t>90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 panose="020B0503030202020304" pitchFamily="34" charset="0"/>
                  <a:ea typeface="+mn-ea"/>
                  <a:cs typeface="Clear Sans" panose="020B0503030202020304" pitchFamily="34" charset="0"/>
                </a:rPr>
                <a:t>%</a:t>
              </a:r>
              <a:endPara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32845B2-13FD-36B0-7E24-B96B8CF1D90F}"/>
                </a:ext>
              </a:extLst>
            </p:cNvPr>
            <p:cNvSpPr txBox="1"/>
            <p:nvPr/>
          </p:nvSpPr>
          <p:spPr>
            <a:xfrm>
              <a:off x="6469855" y="3957485"/>
              <a:ext cx="1835385" cy="2320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lear Sans Medium" panose="020B0603030202020304" pitchFamily="34" charset="0"/>
                  <a:ea typeface="+mn-ea"/>
                  <a:cs typeface="Clear Sans Medium" panose="020B0603030202020304" pitchFamily="34" charset="0"/>
                </a:rPr>
                <a:t>средства субсидии</a:t>
              </a:r>
            </a:p>
          </p:txBody>
        </p:sp>
      </p:grp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5227E3E5-5A4F-D0D1-E043-72DE20DBE38A}"/>
              </a:ext>
            </a:extLst>
          </p:cNvPr>
          <p:cNvCxnSpPr>
            <a:cxnSpLocks/>
          </p:cNvCxnSpPr>
          <p:nvPr/>
        </p:nvCxnSpPr>
        <p:spPr>
          <a:xfrm>
            <a:off x="9833205" y="2164807"/>
            <a:ext cx="0" cy="147021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0688239B-E977-F38F-93F6-5FA8F12D1369}"/>
              </a:ext>
            </a:extLst>
          </p:cNvPr>
          <p:cNvSpPr txBox="1"/>
          <p:nvPr/>
        </p:nvSpPr>
        <p:spPr>
          <a:xfrm>
            <a:off x="6169223" y="3485085"/>
            <a:ext cx="30501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других типов БАС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79DC565-5FD1-B137-3458-772CEF668D09}"/>
              </a:ext>
            </a:extLst>
          </p:cNvPr>
          <p:cNvSpPr txBox="1"/>
          <p:nvPr/>
        </p:nvSpPr>
        <p:spPr>
          <a:xfrm>
            <a:off x="6350666" y="3890341"/>
            <a:ext cx="1697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Бюджет проекта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D38870D-6708-4828-199C-2A00A983BE89}"/>
              </a:ext>
            </a:extLst>
          </p:cNvPr>
          <p:cNvGrpSpPr/>
          <p:nvPr/>
        </p:nvGrpSpPr>
        <p:grpSpPr>
          <a:xfrm>
            <a:off x="6350666" y="4031670"/>
            <a:ext cx="2810861" cy="986481"/>
            <a:chOff x="6431244" y="5165664"/>
            <a:chExt cx="2810861" cy="986481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96A906B-1ABE-58C1-B50F-1460F1C62650}"/>
                </a:ext>
              </a:extLst>
            </p:cNvPr>
            <p:cNvSpPr txBox="1"/>
            <p:nvPr/>
          </p:nvSpPr>
          <p:spPr>
            <a:xfrm>
              <a:off x="6431244" y="5165664"/>
              <a:ext cx="28108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 panose="020B0503030202020304" pitchFamily="34" charset="0"/>
                  <a:ea typeface="+mn-ea"/>
                  <a:cs typeface="Clear Sans" panose="020B0503030202020304" pitchFamily="34" charset="0"/>
                </a:rPr>
                <a:t>80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 panose="020B0503030202020304" pitchFamily="34" charset="0"/>
                  <a:ea typeface="+mn-ea"/>
                  <a:cs typeface="Clear Sans" panose="020B0503030202020304" pitchFamily="34" charset="0"/>
                </a:rPr>
                <a:t>%</a:t>
              </a:r>
              <a:endPara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0623CF2-C400-D185-F3B5-76B52DED4B3C}"/>
                </a:ext>
              </a:extLst>
            </p:cNvPr>
            <p:cNvSpPr txBox="1"/>
            <p:nvPr/>
          </p:nvSpPr>
          <p:spPr>
            <a:xfrm>
              <a:off x="6449548" y="5920094"/>
              <a:ext cx="1689631" cy="2320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lear Sans Medium" panose="020B0603030202020304" pitchFamily="34" charset="0"/>
                  <a:ea typeface="+mn-ea"/>
                  <a:cs typeface="Clear Sans Medium" panose="020B0603030202020304" pitchFamily="34" charset="0"/>
                </a:rPr>
                <a:t>средства субсидии</a:t>
              </a:r>
            </a:p>
          </p:txBody>
        </p:sp>
      </p:grp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E6107979-9E93-50C3-A661-490F088E4E9B}"/>
              </a:ext>
            </a:extLst>
          </p:cNvPr>
          <p:cNvCxnSpPr>
            <a:cxnSpLocks/>
          </p:cNvCxnSpPr>
          <p:nvPr/>
        </p:nvCxnSpPr>
        <p:spPr>
          <a:xfrm>
            <a:off x="9832415" y="3950724"/>
            <a:ext cx="0" cy="143104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D52FE4EF-E26B-03E4-71BF-E2B927B22CAA}"/>
              </a:ext>
            </a:extLst>
          </p:cNvPr>
          <p:cNvGrpSpPr/>
          <p:nvPr/>
        </p:nvGrpSpPr>
        <p:grpSpPr>
          <a:xfrm>
            <a:off x="9818510" y="2234631"/>
            <a:ext cx="1893634" cy="1085643"/>
            <a:chOff x="9760371" y="3207766"/>
            <a:chExt cx="1893634" cy="1085643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0B73D41-9BB8-BCE4-8368-C3FD95029056}"/>
                </a:ext>
              </a:extLst>
            </p:cNvPr>
            <p:cNvSpPr txBox="1"/>
            <p:nvPr/>
          </p:nvSpPr>
          <p:spPr>
            <a:xfrm>
              <a:off x="9760371" y="3207766"/>
              <a:ext cx="17881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 panose="020B0503030202020304" pitchFamily="34" charset="0"/>
                  <a:ea typeface="+mn-ea"/>
                  <a:cs typeface="Clear Sans" panose="020B0503030202020304" pitchFamily="34" charset="0"/>
                </a:rPr>
                <a:t>1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 panose="020B0503030202020304" pitchFamily="34" charset="0"/>
                  <a:ea typeface="+mn-ea"/>
                  <a:cs typeface="Clear Sans" panose="020B0503030202020304" pitchFamily="34" charset="0"/>
                </a:rPr>
                <a:t>0%</a:t>
              </a:r>
              <a:endPara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7B301AD-ABF1-E6B4-5EA0-CD5C7A890ABE}"/>
                </a:ext>
              </a:extLst>
            </p:cNvPr>
            <p:cNvSpPr txBox="1"/>
            <p:nvPr/>
          </p:nvSpPr>
          <p:spPr>
            <a:xfrm>
              <a:off x="9824477" y="3932092"/>
              <a:ext cx="1829528" cy="3613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 Medium" panose="020B0603030202020304" pitchFamily="34" charset="0"/>
                  <a:ea typeface="+mn-ea"/>
                  <a:cs typeface="Clear Sans Medium" panose="020B0603030202020304" pitchFamily="34" charset="0"/>
                </a:rPr>
                <a:t>внебюджетные</a:t>
              </a:r>
            </a:p>
            <a:p>
              <a:pPr marL="0" marR="0" lvl="0" indent="0" algn="l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 Medium" panose="020B0603030202020304" pitchFamily="34" charset="0"/>
                  <a:ea typeface="+mn-ea"/>
                  <a:cs typeface="Clear Sans Medium" panose="020B0603030202020304" pitchFamily="34" charset="0"/>
                </a:rPr>
                <a:t>средства</a:t>
              </a:r>
            </a:p>
          </p:txBody>
        </p:sp>
      </p:grp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15319FA-4546-A711-3C7F-4250EE6157E8}"/>
              </a:ext>
            </a:extLst>
          </p:cNvPr>
          <p:cNvCxnSpPr>
            <a:cxnSpLocks/>
            <a:stCxn id="15" idx="0"/>
            <a:endCxn id="15" idx="2"/>
          </p:cNvCxnSpPr>
          <p:nvPr/>
        </p:nvCxnSpPr>
        <p:spPr>
          <a:xfrm>
            <a:off x="3111367" y="3920806"/>
            <a:ext cx="0" cy="2394243"/>
          </a:xfrm>
          <a:prstGeom prst="line">
            <a:avLst/>
          </a:prstGeom>
          <a:ln w="127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2B6DF2F-B6CC-05DC-812B-D304A2915DFE}"/>
              </a:ext>
            </a:extLst>
          </p:cNvPr>
          <p:cNvSpPr txBox="1"/>
          <p:nvPr/>
        </p:nvSpPr>
        <p:spPr>
          <a:xfrm>
            <a:off x="6169223" y="1832384"/>
            <a:ext cx="34431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тяжелых типов БАС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43C3773C-E92A-A5A4-496C-34DC11C15BD6}"/>
              </a:ext>
            </a:extLst>
          </p:cNvPr>
          <p:cNvGrpSpPr/>
          <p:nvPr/>
        </p:nvGrpSpPr>
        <p:grpSpPr>
          <a:xfrm>
            <a:off x="9867347" y="3848573"/>
            <a:ext cx="1898171" cy="1109944"/>
            <a:chOff x="9867347" y="5120738"/>
            <a:chExt cx="1898171" cy="1109944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EC95424-A1B4-7439-589F-20D6D08534FB}"/>
                </a:ext>
              </a:extLst>
            </p:cNvPr>
            <p:cNvSpPr txBox="1"/>
            <p:nvPr/>
          </p:nvSpPr>
          <p:spPr>
            <a:xfrm>
              <a:off x="9867347" y="5120738"/>
              <a:ext cx="18981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 panose="020B0503030202020304" pitchFamily="34" charset="0"/>
                  <a:ea typeface="+mn-ea"/>
                  <a:cs typeface="Clear Sans" panose="020B0503030202020304" pitchFamily="34" charset="0"/>
                </a:rPr>
                <a:t>2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 panose="020B0503030202020304" pitchFamily="34" charset="0"/>
                  <a:ea typeface="+mn-ea"/>
                  <a:cs typeface="Clear Sans" panose="020B0503030202020304" pitchFamily="34" charset="0"/>
                </a:rPr>
                <a:t>0%</a:t>
              </a:r>
              <a:endPara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4129616-3540-6B22-8ABB-8194B73CC0A2}"/>
                </a:ext>
              </a:extLst>
            </p:cNvPr>
            <p:cNvSpPr txBox="1"/>
            <p:nvPr/>
          </p:nvSpPr>
          <p:spPr>
            <a:xfrm>
              <a:off x="9882616" y="5869365"/>
              <a:ext cx="1829528" cy="3613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 Medium" panose="020B0603030202020304" pitchFamily="34" charset="0"/>
                  <a:ea typeface="+mn-ea"/>
                  <a:cs typeface="Clear Sans Medium" panose="020B0603030202020304" pitchFamily="34" charset="0"/>
                </a:rPr>
                <a:t>внебюджетные</a:t>
              </a:r>
            </a:p>
            <a:p>
              <a:pPr marL="0" marR="0" lvl="0" indent="0" algn="l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 Medium" panose="020B0603030202020304" pitchFamily="34" charset="0"/>
                  <a:ea typeface="+mn-ea"/>
                  <a:cs typeface="Clear Sans Medium" panose="020B0603030202020304" pitchFamily="34" charset="0"/>
                </a:rPr>
                <a:t>средства</a:t>
              </a:r>
            </a:p>
          </p:txBody>
        </p:sp>
      </p:grp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2910F67D-3038-AA95-7DC8-0E9F888BB936}"/>
              </a:ext>
            </a:extLst>
          </p:cNvPr>
          <p:cNvSpPr/>
          <p:nvPr/>
        </p:nvSpPr>
        <p:spPr>
          <a:xfrm>
            <a:off x="376469" y="919576"/>
            <a:ext cx="5464014" cy="1199833"/>
          </a:xfrm>
          <a:prstGeom prst="roundRect">
            <a:avLst>
              <a:gd name="adj" fmla="val 20149"/>
            </a:avLst>
          </a:prstGeom>
          <a:solidFill>
            <a:srgbClr val="DDE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A2ADB8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Цель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/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Развитие разработки и серийного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производства БАС</a:t>
            </a: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F760B02D-D399-E08A-DB42-13B9E2B96A22}"/>
              </a:ext>
            </a:extLst>
          </p:cNvPr>
          <p:cNvSpPr/>
          <p:nvPr/>
        </p:nvSpPr>
        <p:spPr>
          <a:xfrm>
            <a:off x="371475" y="2465911"/>
            <a:ext cx="5464014" cy="1199833"/>
          </a:xfrm>
          <a:prstGeom prst="roundRect">
            <a:avLst>
              <a:gd name="adj" fmla="val 20960"/>
            </a:avLst>
          </a:prstGeom>
          <a:solidFill>
            <a:srgbClr val="DDE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A2ADB8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Получатели поддержки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Разработчики БАС</a:t>
            </a:r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EFA81797-CD23-9A7C-322B-E8ED4DE26FC2}"/>
              </a:ext>
            </a:extLst>
          </p:cNvPr>
          <p:cNvSpPr/>
          <p:nvPr/>
        </p:nvSpPr>
        <p:spPr>
          <a:xfrm>
            <a:off x="6231668" y="924991"/>
            <a:ext cx="5464014" cy="876650"/>
          </a:xfrm>
          <a:prstGeom prst="roundRect">
            <a:avLst>
              <a:gd name="adj" fmla="val 20960"/>
            </a:avLst>
          </a:prstGeom>
          <a:solidFill>
            <a:srgbClr val="DDE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A2ADB8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Форма поддержки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Авансовое обеспечение расходов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на проведение сквозных НИОКР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AA9A133-B697-4DDD-A825-596F8D5872A0}"/>
              </a:ext>
            </a:extLst>
          </p:cNvPr>
          <p:cNvSpPr/>
          <p:nvPr/>
        </p:nvSpPr>
        <p:spPr>
          <a:xfrm>
            <a:off x="6242299" y="5267576"/>
            <a:ext cx="5424124" cy="1043113"/>
          </a:xfrm>
          <a:prstGeom prst="roundRect">
            <a:avLst>
              <a:gd name="adj" fmla="val 12564"/>
            </a:avLst>
          </a:prstGeom>
          <a:gradFill>
            <a:gsLst>
              <a:gs pos="0">
                <a:srgbClr val="C90237"/>
              </a:gs>
              <a:gs pos="100000">
                <a:srgbClr val="022456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05C23D-B4B9-8AD8-A734-0926C5DC6566}"/>
              </a:ext>
            </a:extLst>
          </p:cNvPr>
          <p:cNvSpPr txBox="1"/>
          <p:nvPr/>
        </p:nvSpPr>
        <p:spPr>
          <a:xfrm>
            <a:off x="6381530" y="5267576"/>
            <a:ext cx="5404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cs typeface="Clear Sans" panose="020B0503030202020304" pitchFamily="34" charset="0"/>
              </a:rPr>
              <a:t>Финансовое обеспечение, млрд руб.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BC22A111-4B66-B362-198F-6E62964D3E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3120262"/>
              </p:ext>
            </p:extLst>
          </p:nvPr>
        </p:nvGraphicFramePr>
        <p:xfrm>
          <a:off x="6412315" y="5334541"/>
          <a:ext cx="5031472" cy="104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F100E2B2-5F00-9D02-DFD8-1D034DDC0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8526" y="6492875"/>
            <a:ext cx="2743200" cy="365125"/>
          </a:xfrm>
        </p:spPr>
        <p:txBody>
          <a:bodyPr/>
          <a:lstStyle/>
          <a:p>
            <a:fld id="{055F1B5F-4F04-4BBB-80BC-CF17F5D9F7BF}" type="slidenum">
              <a:rPr lang="ru-RU" smtClean="0"/>
              <a:pPr/>
              <a:t>15</a:t>
            </a:fld>
            <a:endParaRPr lang="ru-RU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62F979D-8F49-4BD8-DB8B-9CF7C6333647}"/>
              </a:ext>
            </a:extLst>
          </p:cNvPr>
          <p:cNvGrpSpPr/>
          <p:nvPr/>
        </p:nvGrpSpPr>
        <p:grpSpPr>
          <a:xfrm>
            <a:off x="4649010" y="2656298"/>
            <a:ext cx="971720" cy="883384"/>
            <a:chOff x="2432328" y="3201070"/>
            <a:chExt cx="576262" cy="471959"/>
          </a:xfrm>
          <a:solidFill>
            <a:srgbClr val="022456"/>
          </a:solidFill>
        </p:grpSpPr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57334D55-4D36-AFAD-D14E-F9F7D9D711FA}"/>
                </a:ext>
              </a:extLst>
            </p:cNvPr>
            <p:cNvSpPr/>
            <p:nvPr/>
          </p:nvSpPr>
          <p:spPr>
            <a:xfrm>
              <a:off x="2596635" y="3273270"/>
              <a:ext cx="247650" cy="399759"/>
            </a:xfrm>
            <a:custGeom>
              <a:avLst/>
              <a:gdLst>
                <a:gd name="connsiteX0" fmla="*/ 185356 w 247650"/>
                <a:gd name="connsiteY0" fmla="*/ 215456 h 399759"/>
                <a:gd name="connsiteX1" fmla="*/ 161877 w 247650"/>
                <a:gd name="connsiteY1" fmla="*/ 210092 h 399759"/>
                <a:gd name="connsiteX2" fmla="*/ 161924 w 247650"/>
                <a:gd name="connsiteY2" fmla="*/ 209550 h 399759"/>
                <a:gd name="connsiteX3" fmla="*/ 161924 w 247650"/>
                <a:gd name="connsiteY3" fmla="*/ 202311 h 399759"/>
                <a:gd name="connsiteX4" fmla="*/ 123823 w 247650"/>
                <a:gd name="connsiteY4" fmla="*/ 0 h 399759"/>
                <a:gd name="connsiteX5" fmla="*/ 85725 w 247650"/>
                <a:gd name="connsiteY5" fmla="*/ 202311 h 399759"/>
                <a:gd name="connsiteX6" fmla="*/ 85725 w 247650"/>
                <a:gd name="connsiteY6" fmla="*/ 209550 h 399759"/>
                <a:gd name="connsiteX7" fmla="*/ 85771 w 247650"/>
                <a:gd name="connsiteY7" fmla="*/ 210092 h 399759"/>
                <a:gd name="connsiteX8" fmla="*/ 0 w 247650"/>
                <a:gd name="connsiteY8" fmla="*/ 304133 h 399759"/>
                <a:gd name="connsiteX9" fmla="*/ 0 w 247650"/>
                <a:gd name="connsiteY9" fmla="*/ 352425 h 399759"/>
                <a:gd name="connsiteX10" fmla="*/ 3810 w 247650"/>
                <a:gd name="connsiteY10" fmla="*/ 360045 h 399759"/>
                <a:gd name="connsiteX11" fmla="*/ 243840 w 247650"/>
                <a:gd name="connsiteY11" fmla="*/ 360044 h 399759"/>
                <a:gd name="connsiteX12" fmla="*/ 247650 w 247650"/>
                <a:gd name="connsiteY12" fmla="*/ 352425 h 399759"/>
                <a:gd name="connsiteX13" fmla="*/ 247650 w 247650"/>
                <a:gd name="connsiteY13" fmla="*/ 304133 h 399759"/>
                <a:gd name="connsiteX14" fmla="*/ 185356 w 247650"/>
                <a:gd name="connsiteY14" fmla="*/ 215456 h 399759"/>
                <a:gd name="connsiteX15" fmla="*/ 38100 w 247650"/>
                <a:gd name="connsiteY15" fmla="*/ 104775 h 399759"/>
                <a:gd name="connsiteX16" fmla="*/ 123825 w 247650"/>
                <a:gd name="connsiteY16" fmla="*/ 19050 h 399759"/>
                <a:gd name="connsiteX17" fmla="*/ 123824 w 247650"/>
                <a:gd name="connsiteY17" fmla="*/ 190500 h 399759"/>
                <a:gd name="connsiteX18" fmla="*/ 38100 w 247650"/>
                <a:gd name="connsiteY18" fmla="*/ 104775 h 399759"/>
                <a:gd name="connsiteX19" fmla="*/ 142875 w 247650"/>
                <a:gd name="connsiteY19" fmla="*/ 207836 h 399759"/>
                <a:gd name="connsiteX20" fmla="*/ 125271 w 247650"/>
                <a:gd name="connsiteY20" fmla="*/ 228331 h 399759"/>
                <a:gd name="connsiteX21" fmla="*/ 104775 w 247650"/>
                <a:gd name="connsiteY21" fmla="*/ 210727 h 399759"/>
                <a:gd name="connsiteX22" fmla="*/ 104775 w 247650"/>
                <a:gd name="connsiteY22" fmla="*/ 207836 h 399759"/>
                <a:gd name="connsiteX23" fmla="*/ 142875 w 247650"/>
                <a:gd name="connsiteY23" fmla="*/ 207836 h 399759"/>
                <a:gd name="connsiteX24" fmla="*/ 228600 w 247650"/>
                <a:gd name="connsiteY24" fmla="*/ 347567 h 399759"/>
                <a:gd name="connsiteX25" fmla="*/ 19050 w 247650"/>
                <a:gd name="connsiteY25" fmla="*/ 347567 h 399759"/>
                <a:gd name="connsiteX26" fmla="*/ 19050 w 247650"/>
                <a:gd name="connsiteY26" fmla="*/ 304800 h 399759"/>
                <a:gd name="connsiteX27" fmla="*/ 91070 w 247650"/>
                <a:gd name="connsiteY27" fmla="*/ 228812 h 399759"/>
                <a:gd name="connsiteX28" fmla="*/ 143458 w 247650"/>
                <a:gd name="connsiteY28" fmla="*/ 241967 h 399759"/>
                <a:gd name="connsiteX29" fmla="*/ 156612 w 247650"/>
                <a:gd name="connsiteY29" fmla="*/ 228813 h 399759"/>
                <a:gd name="connsiteX30" fmla="*/ 228600 w 247650"/>
                <a:gd name="connsiteY30" fmla="*/ 304800 h 39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47650" h="399759">
                  <a:moveTo>
                    <a:pt x="185356" y="215456"/>
                  </a:moveTo>
                  <a:cubicBezTo>
                    <a:pt x="177800" y="212644"/>
                    <a:pt x="169905" y="210841"/>
                    <a:pt x="161877" y="210092"/>
                  </a:cubicBezTo>
                  <a:cubicBezTo>
                    <a:pt x="161880" y="209908"/>
                    <a:pt x="161924" y="209735"/>
                    <a:pt x="161924" y="209550"/>
                  </a:cubicBezTo>
                  <a:lnTo>
                    <a:pt x="161924" y="202311"/>
                  </a:lnTo>
                  <a:cubicBezTo>
                    <a:pt x="268272" y="159301"/>
                    <a:pt x="239992" y="1941"/>
                    <a:pt x="123823" y="0"/>
                  </a:cubicBezTo>
                  <a:cubicBezTo>
                    <a:pt x="7639" y="1950"/>
                    <a:pt x="-20608" y="159321"/>
                    <a:pt x="85725" y="202311"/>
                  </a:cubicBezTo>
                  <a:lnTo>
                    <a:pt x="85725" y="209550"/>
                  </a:lnTo>
                  <a:cubicBezTo>
                    <a:pt x="85725" y="209737"/>
                    <a:pt x="85769" y="209906"/>
                    <a:pt x="85771" y="210092"/>
                  </a:cubicBezTo>
                  <a:cubicBezTo>
                    <a:pt x="37385" y="214985"/>
                    <a:pt x="431" y="255503"/>
                    <a:pt x="0" y="304133"/>
                  </a:cubicBezTo>
                  <a:lnTo>
                    <a:pt x="0" y="352425"/>
                  </a:lnTo>
                  <a:cubicBezTo>
                    <a:pt x="20" y="355418"/>
                    <a:pt x="1428" y="358233"/>
                    <a:pt x="3810" y="360045"/>
                  </a:cubicBezTo>
                  <a:cubicBezTo>
                    <a:pt x="75059" y="412998"/>
                    <a:pt x="172592" y="412997"/>
                    <a:pt x="243840" y="360044"/>
                  </a:cubicBezTo>
                  <a:cubicBezTo>
                    <a:pt x="246240" y="358246"/>
                    <a:pt x="247651" y="355423"/>
                    <a:pt x="247650" y="352425"/>
                  </a:cubicBezTo>
                  <a:lnTo>
                    <a:pt x="247650" y="304133"/>
                  </a:lnTo>
                  <a:cubicBezTo>
                    <a:pt x="247324" y="264503"/>
                    <a:pt x="222527" y="229204"/>
                    <a:pt x="185356" y="215456"/>
                  </a:cubicBezTo>
                  <a:close/>
                  <a:moveTo>
                    <a:pt x="38100" y="104775"/>
                  </a:moveTo>
                  <a:cubicBezTo>
                    <a:pt x="38171" y="57460"/>
                    <a:pt x="76510" y="19121"/>
                    <a:pt x="123825" y="19050"/>
                  </a:cubicBezTo>
                  <a:cubicBezTo>
                    <a:pt x="237567" y="23851"/>
                    <a:pt x="237533" y="185716"/>
                    <a:pt x="123824" y="190500"/>
                  </a:cubicBezTo>
                  <a:cubicBezTo>
                    <a:pt x="76510" y="190428"/>
                    <a:pt x="38171" y="152090"/>
                    <a:pt x="38100" y="104775"/>
                  </a:cubicBezTo>
                  <a:close/>
                  <a:moveTo>
                    <a:pt x="142875" y="207836"/>
                  </a:moveTo>
                  <a:cubicBezTo>
                    <a:pt x="143673" y="218357"/>
                    <a:pt x="135792" y="227533"/>
                    <a:pt x="125271" y="228331"/>
                  </a:cubicBezTo>
                  <a:cubicBezTo>
                    <a:pt x="114750" y="229129"/>
                    <a:pt x="105573" y="221248"/>
                    <a:pt x="104775" y="210727"/>
                  </a:cubicBezTo>
                  <a:cubicBezTo>
                    <a:pt x="104702" y="209764"/>
                    <a:pt x="104702" y="208798"/>
                    <a:pt x="104775" y="207836"/>
                  </a:cubicBezTo>
                  <a:cubicBezTo>
                    <a:pt x="117372" y="210122"/>
                    <a:pt x="130278" y="210122"/>
                    <a:pt x="142875" y="207836"/>
                  </a:cubicBezTo>
                  <a:close/>
                  <a:moveTo>
                    <a:pt x="228600" y="347567"/>
                  </a:moveTo>
                  <a:cubicBezTo>
                    <a:pt x="165820" y="392012"/>
                    <a:pt x="81830" y="392012"/>
                    <a:pt x="19050" y="347567"/>
                  </a:cubicBezTo>
                  <a:lnTo>
                    <a:pt x="19050" y="304800"/>
                  </a:lnTo>
                  <a:cubicBezTo>
                    <a:pt x="19125" y="264387"/>
                    <a:pt x="50719" y="231052"/>
                    <a:pt x="91070" y="228812"/>
                  </a:cubicBezTo>
                  <a:cubicBezTo>
                    <a:pt x="101904" y="246911"/>
                    <a:pt x="125358" y="252800"/>
                    <a:pt x="143458" y="241967"/>
                  </a:cubicBezTo>
                  <a:cubicBezTo>
                    <a:pt x="148859" y="238733"/>
                    <a:pt x="153378" y="234215"/>
                    <a:pt x="156612" y="228813"/>
                  </a:cubicBezTo>
                  <a:cubicBezTo>
                    <a:pt x="196950" y="231070"/>
                    <a:pt x="228525" y="264399"/>
                    <a:pt x="228600" y="304800"/>
                  </a:cubicBezTo>
                  <a:close/>
                </a:path>
              </a:pathLst>
            </a:custGeom>
            <a:grpFill/>
            <a:ln w="0" cap="flat">
              <a:solidFill>
                <a:srgbClr val="20395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zidenz-Grotesk Pro Light" panose="02000506040000020003" pitchFamily="50" charset="0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7FAEE6D5-FF2E-10B1-BFA0-3814BE9C5E44}"/>
                </a:ext>
              </a:extLst>
            </p:cNvPr>
            <p:cNvSpPr/>
            <p:nvPr/>
          </p:nvSpPr>
          <p:spPr>
            <a:xfrm>
              <a:off x="2785420" y="3201070"/>
              <a:ext cx="223170" cy="400051"/>
            </a:xfrm>
            <a:custGeom>
              <a:avLst/>
              <a:gdLst>
                <a:gd name="connsiteX0" fmla="*/ 137446 w 223170"/>
                <a:gd name="connsiteY0" fmla="*/ 210027 h 400051"/>
                <a:gd name="connsiteX1" fmla="*/ 137446 w 223170"/>
                <a:gd name="connsiteY1" fmla="*/ 202406 h 400051"/>
                <a:gd name="connsiteX2" fmla="*/ 99344 w 223170"/>
                <a:gd name="connsiteY2" fmla="*/ 0 h 400051"/>
                <a:gd name="connsiteX3" fmla="*/ 0 w 223170"/>
                <a:gd name="connsiteY3" fmla="*/ 71628 h 400051"/>
                <a:gd name="connsiteX4" fmla="*/ 16193 w 223170"/>
                <a:gd name="connsiteY4" fmla="*/ 83534 h 400051"/>
                <a:gd name="connsiteX5" fmla="*/ 185071 w 223170"/>
                <a:gd name="connsiteY5" fmla="*/ 104776 h 400051"/>
                <a:gd name="connsiteX6" fmla="*/ 98191 w 223170"/>
                <a:gd name="connsiteY6" fmla="*/ 190225 h 400051"/>
                <a:gd name="connsiteX7" fmla="*/ 58769 w 223170"/>
                <a:gd name="connsiteY7" fmla="*/ 180309 h 400051"/>
                <a:gd name="connsiteX8" fmla="*/ 56483 w 223170"/>
                <a:gd name="connsiteY8" fmla="*/ 200312 h 400051"/>
                <a:gd name="connsiteX9" fmla="*/ 61246 w 223170"/>
                <a:gd name="connsiteY9" fmla="*/ 202312 h 400051"/>
                <a:gd name="connsiteX10" fmla="*/ 61246 w 223170"/>
                <a:gd name="connsiteY10" fmla="*/ 210027 h 400051"/>
                <a:gd name="connsiteX11" fmla="*/ 53912 w 223170"/>
                <a:gd name="connsiteY11" fmla="*/ 211075 h 400051"/>
                <a:gd name="connsiteX12" fmla="*/ 12192 w 223170"/>
                <a:gd name="connsiteY12" fmla="*/ 273559 h 400051"/>
                <a:gd name="connsiteX13" fmla="*/ 48863 w 223170"/>
                <a:gd name="connsiteY13" fmla="*/ 301086 h 400051"/>
                <a:gd name="connsiteX14" fmla="*/ 75914 w 223170"/>
                <a:gd name="connsiteY14" fmla="*/ 286513 h 400051"/>
                <a:gd name="connsiteX15" fmla="*/ 86106 w 223170"/>
                <a:gd name="connsiteY15" fmla="*/ 271654 h 400051"/>
                <a:gd name="connsiteX16" fmla="*/ 107433 w 223170"/>
                <a:gd name="connsiteY16" fmla="*/ 268883 h 400051"/>
                <a:gd name="connsiteX17" fmla="*/ 110204 w 223170"/>
                <a:gd name="connsiteY17" fmla="*/ 271654 h 400051"/>
                <a:gd name="connsiteX18" fmla="*/ 120396 w 223170"/>
                <a:gd name="connsiteY18" fmla="*/ 286513 h 400051"/>
                <a:gd name="connsiteX19" fmla="*/ 147542 w 223170"/>
                <a:gd name="connsiteY19" fmla="*/ 301181 h 400051"/>
                <a:gd name="connsiteX20" fmla="*/ 134207 w 223170"/>
                <a:gd name="connsiteY20" fmla="*/ 328900 h 400051"/>
                <a:gd name="connsiteX21" fmla="*/ 128683 w 223170"/>
                <a:gd name="connsiteY21" fmla="*/ 359189 h 400051"/>
                <a:gd name="connsiteX22" fmla="*/ 98203 w 223170"/>
                <a:gd name="connsiteY22" fmla="*/ 355093 h 400051"/>
                <a:gd name="connsiteX23" fmla="*/ 76771 w 223170"/>
                <a:gd name="connsiteY23" fmla="*/ 361951 h 400051"/>
                <a:gd name="connsiteX24" fmla="*/ 77914 w 223170"/>
                <a:gd name="connsiteY24" fmla="*/ 398813 h 400051"/>
                <a:gd name="connsiteX25" fmla="*/ 99346 w 223170"/>
                <a:gd name="connsiteY25" fmla="*/ 400051 h 400051"/>
                <a:gd name="connsiteX26" fmla="*/ 219361 w 223170"/>
                <a:gd name="connsiteY26" fmla="*/ 360046 h 400051"/>
                <a:gd name="connsiteX27" fmla="*/ 223171 w 223170"/>
                <a:gd name="connsiteY27" fmla="*/ 352426 h 400051"/>
                <a:gd name="connsiteX28" fmla="*/ 223171 w 223170"/>
                <a:gd name="connsiteY28" fmla="*/ 304801 h 400051"/>
                <a:gd name="connsiteX29" fmla="*/ 137446 w 223170"/>
                <a:gd name="connsiteY29" fmla="*/ 210027 h 400051"/>
                <a:gd name="connsiteX30" fmla="*/ 118396 w 223170"/>
                <a:gd name="connsiteY30" fmla="*/ 209550 h 400051"/>
                <a:gd name="connsiteX31" fmla="*/ 99046 w 223170"/>
                <a:gd name="connsiteY31" fmla="*/ 228361 h 400051"/>
                <a:gd name="connsiteX32" fmla="*/ 80235 w 223170"/>
                <a:gd name="connsiteY32" fmla="*/ 209012 h 400051"/>
                <a:gd name="connsiteX33" fmla="*/ 80296 w 223170"/>
                <a:gd name="connsiteY33" fmla="*/ 207740 h 400051"/>
                <a:gd name="connsiteX34" fmla="*/ 118396 w 223170"/>
                <a:gd name="connsiteY34" fmla="*/ 207835 h 400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3170" h="400051">
                  <a:moveTo>
                    <a:pt x="137446" y="210027"/>
                  </a:moveTo>
                  <a:lnTo>
                    <a:pt x="137446" y="202406"/>
                  </a:lnTo>
                  <a:cubicBezTo>
                    <a:pt x="243767" y="159404"/>
                    <a:pt x="215560" y="1939"/>
                    <a:pt x="99344" y="0"/>
                  </a:cubicBezTo>
                  <a:cubicBezTo>
                    <a:pt x="54266" y="11"/>
                    <a:pt x="14251" y="28862"/>
                    <a:pt x="0" y="71628"/>
                  </a:cubicBezTo>
                  <a:cubicBezTo>
                    <a:pt x="5732" y="75121"/>
                    <a:pt x="11149" y="79105"/>
                    <a:pt x="16193" y="83534"/>
                  </a:cubicBezTo>
                  <a:cubicBezTo>
                    <a:pt x="43278" y="-12724"/>
                    <a:pt x="182377" y="3606"/>
                    <a:pt x="185071" y="104776"/>
                  </a:cubicBezTo>
                  <a:cubicBezTo>
                    <a:pt x="184676" y="152363"/>
                    <a:pt x="145779" y="190620"/>
                    <a:pt x="98191" y="190225"/>
                  </a:cubicBezTo>
                  <a:cubicBezTo>
                    <a:pt x="84448" y="190111"/>
                    <a:pt x="70931" y="186711"/>
                    <a:pt x="58769" y="180309"/>
                  </a:cubicBezTo>
                  <a:cubicBezTo>
                    <a:pt x="58684" y="187037"/>
                    <a:pt x="57918" y="193738"/>
                    <a:pt x="56483" y="200312"/>
                  </a:cubicBezTo>
                  <a:cubicBezTo>
                    <a:pt x="58028" y="201076"/>
                    <a:pt x="59619" y="201744"/>
                    <a:pt x="61246" y="202312"/>
                  </a:cubicBezTo>
                  <a:lnTo>
                    <a:pt x="61246" y="210027"/>
                  </a:lnTo>
                  <a:cubicBezTo>
                    <a:pt x="58769" y="210313"/>
                    <a:pt x="56388" y="210599"/>
                    <a:pt x="53912" y="211075"/>
                  </a:cubicBezTo>
                  <a:cubicBezTo>
                    <a:pt x="46811" y="235720"/>
                    <a:pt x="32233" y="257553"/>
                    <a:pt x="12192" y="273559"/>
                  </a:cubicBezTo>
                  <a:cubicBezTo>
                    <a:pt x="26149" y="280164"/>
                    <a:pt x="38623" y="289528"/>
                    <a:pt x="48863" y="301086"/>
                  </a:cubicBezTo>
                  <a:cubicBezTo>
                    <a:pt x="52059" y="290287"/>
                    <a:pt x="66658" y="290065"/>
                    <a:pt x="75914" y="286513"/>
                  </a:cubicBezTo>
                  <a:lnTo>
                    <a:pt x="86106" y="271654"/>
                  </a:lnTo>
                  <a:cubicBezTo>
                    <a:pt x="91230" y="264999"/>
                    <a:pt x="100779" y="263759"/>
                    <a:pt x="107433" y="268883"/>
                  </a:cubicBezTo>
                  <a:cubicBezTo>
                    <a:pt x="108472" y="269683"/>
                    <a:pt x="109404" y="270614"/>
                    <a:pt x="110204" y="271654"/>
                  </a:cubicBezTo>
                  <a:lnTo>
                    <a:pt x="120396" y="286513"/>
                  </a:lnTo>
                  <a:cubicBezTo>
                    <a:pt x="129885" y="290142"/>
                    <a:pt x="144277" y="290266"/>
                    <a:pt x="147542" y="301181"/>
                  </a:cubicBezTo>
                  <a:cubicBezTo>
                    <a:pt x="151400" y="311515"/>
                    <a:pt x="139172" y="321249"/>
                    <a:pt x="134207" y="328900"/>
                  </a:cubicBezTo>
                  <a:cubicBezTo>
                    <a:pt x="133699" y="339061"/>
                    <a:pt x="138023" y="352784"/>
                    <a:pt x="128683" y="359189"/>
                  </a:cubicBezTo>
                  <a:cubicBezTo>
                    <a:pt x="119680" y="366033"/>
                    <a:pt x="107915" y="357680"/>
                    <a:pt x="98203" y="355093"/>
                  </a:cubicBezTo>
                  <a:cubicBezTo>
                    <a:pt x="91222" y="357862"/>
                    <a:pt x="84062" y="360153"/>
                    <a:pt x="76771" y="361951"/>
                  </a:cubicBezTo>
                  <a:cubicBezTo>
                    <a:pt x="77965" y="374200"/>
                    <a:pt x="78347" y="386514"/>
                    <a:pt x="77914" y="398813"/>
                  </a:cubicBezTo>
                  <a:cubicBezTo>
                    <a:pt x="85027" y="399653"/>
                    <a:pt x="92184" y="400066"/>
                    <a:pt x="99346" y="400051"/>
                  </a:cubicBezTo>
                  <a:cubicBezTo>
                    <a:pt x="142601" y="399905"/>
                    <a:pt x="184669" y="385883"/>
                    <a:pt x="219361" y="360046"/>
                  </a:cubicBezTo>
                  <a:cubicBezTo>
                    <a:pt x="221760" y="358248"/>
                    <a:pt x="223172" y="355425"/>
                    <a:pt x="223171" y="352426"/>
                  </a:cubicBezTo>
                  <a:lnTo>
                    <a:pt x="223171" y="304801"/>
                  </a:lnTo>
                  <a:cubicBezTo>
                    <a:pt x="223079" y="255920"/>
                    <a:pt x="186073" y="215007"/>
                    <a:pt x="137446" y="210027"/>
                  </a:cubicBezTo>
                  <a:close/>
                  <a:moveTo>
                    <a:pt x="118396" y="209550"/>
                  </a:moveTo>
                  <a:cubicBezTo>
                    <a:pt x="118247" y="220088"/>
                    <a:pt x="109584" y="228510"/>
                    <a:pt x="99046" y="228361"/>
                  </a:cubicBezTo>
                  <a:cubicBezTo>
                    <a:pt x="88509" y="228213"/>
                    <a:pt x="80087" y="219550"/>
                    <a:pt x="80235" y="209012"/>
                  </a:cubicBezTo>
                  <a:cubicBezTo>
                    <a:pt x="80241" y="208587"/>
                    <a:pt x="80261" y="208163"/>
                    <a:pt x="80296" y="207740"/>
                  </a:cubicBezTo>
                  <a:cubicBezTo>
                    <a:pt x="92880" y="210129"/>
                    <a:pt x="105799" y="210161"/>
                    <a:pt x="118396" y="207835"/>
                  </a:cubicBezTo>
                  <a:close/>
                </a:path>
              </a:pathLst>
            </a:custGeom>
            <a:grpFill/>
            <a:ln w="0" cap="flat">
              <a:solidFill>
                <a:srgbClr val="20395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zidenz-Grotesk Pro Light" panose="02000506040000020003" pitchFamily="50" charset="0"/>
                <a:ea typeface="+mn-ea"/>
                <a:cs typeface="+mn-cs"/>
              </a:endParaRP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8B0B5FD7-B7E0-CCFC-36DE-CD10F6D30CD7}"/>
                </a:ext>
              </a:extLst>
            </p:cNvPr>
            <p:cNvSpPr/>
            <p:nvPr/>
          </p:nvSpPr>
          <p:spPr>
            <a:xfrm>
              <a:off x="2432328" y="3201071"/>
              <a:ext cx="223170" cy="400050"/>
            </a:xfrm>
            <a:custGeom>
              <a:avLst/>
              <a:gdLst>
                <a:gd name="connsiteX0" fmla="*/ 85439 w 223170"/>
                <a:gd name="connsiteY0" fmla="*/ 291655 h 400050"/>
                <a:gd name="connsiteX1" fmla="*/ 102775 w 223170"/>
                <a:gd name="connsiteY1" fmla="*/ 286512 h 400050"/>
                <a:gd name="connsiteX2" fmla="*/ 112967 w 223170"/>
                <a:gd name="connsiteY2" fmla="*/ 271653 h 400050"/>
                <a:gd name="connsiteX3" fmla="*/ 134294 w 223170"/>
                <a:gd name="connsiteY3" fmla="*/ 268882 h 400050"/>
                <a:gd name="connsiteX4" fmla="*/ 137065 w 223170"/>
                <a:gd name="connsiteY4" fmla="*/ 271653 h 400050"/>
                <a:gd name="connsiteX5" fmla="*/ 147256 w 223170"/>
                <a:gd name="connsiteY5" fmla="*/ 286512 h 400050"/>
                <a:gd name="connsiteX6" fmla="*/ 174308 w 223170"/>
                <a:gd name="connsiteY6" fmla="*/ 301085 h 400050"/>
                <a:gd name="connsiteX7" fmla="*/ 210884 w 223170"/>
                <a:gd name="connsiteY7" fmla="*/ 273558 h 400050"/>
                <a:gd name="connsiteX8" fmla="*/ 169259 w 223170"/>
                <a:gd name="connsiteY8" fmla="*/ 211074 h 400050"/>
                <a:gd name="connsiteX9" fmla="*/ 161925 w 223170"/>
                <a:gd name="connsiteY9" fmla="*/ 210026 h 400050"/>
                <a:gd name="connsiteX10" fmla="*/ 161925 w 223170"/>
                <a:gd name="connsiteY10" fmla="*/ 202311 h 400050"/>
                <a:gd name="connsiteX11" fmla="*/ 166688 w 223170"/>
                <a:gd name="connsiteY11" fmla="*/ 200310 h 400050"/>
                <a:gd name="connsiteX12" fmla="*/ 164402 w 223170"/>
                <a:gd name="connsiteY12" fmla="*/ 180308 h 400050"/>
                <a:gd name="connsiteX13" fmla="*/ 48015 w 223170"/>
                <a:gd name="connsiteY13" fmla="*/ 144189 h 400050"/>
                <a:gd name="connsiteX14" fmla="*/ 38101 w 223170"/>
                <a:gd name="connsiteY14" fmla="*/ 104773 h 400050"/>
                <a:gd name="connsiteX15" fmla="*/ 206978 w 223170"/>
                <a:gd name="connsiteY15" fmla="*/ 83534 h 400050"/>
                <a:gd name="connsiteX16" fmla="*/ 223171 w 223170"/>
                <a:gd name="connsiteY16" fmla="*/ 71628 h 400050"/>
                <a:gd name="connsiteX17" fmla="*/ 123825 w 223170"/>
                <a:gd name="connsiteY17" fmla="*/ 0 h 400050"/>
                <a:gd name="connsiteX18" fmla="*/ 85725 w 223170"/>
                <a:gd name="connsiteY18" fmla="*/ 202406 h 400050"/>
                <a:gd name="connsiteX19" fmla="*/ 85725 w 223170"/>
                <a:gd name="connsiteY19" fmla="*/ 210027 h 400050"/>
                <a:gd name="connsiteX20" fmla="*/ 0 w 223170"/>
                <a:gd name="connsiteY20" fmla="*/ 304800 h 400050"/>
                <a:gd name="connsiteX21" fmla="*/ 0 w 223170"/>
                <a:gd name="connsiteY21" fmla="*/ 352425 h 400050"/>
                <a:gd name="connsiteX22" fmla="*/ 3810 w 223170"/>
                <a:gd name="connsiteY22" fmla="*/ 360045 h 400050"/>
                <a:gd name="connsiteX23" fmla="*/ 123825 w 223170"/>
                <a:gd name="connsiteY23" fmla="*/ 400050 h 400050"/>
                <a:gd name="connsiteX24" fmla="*/ 145256 w 223170"/>
                <a:gd name="connsiteY24" fmla="*/ 398812 h 400050"/>
                <a:gd name="connsiteX25" fmla="*/ 146399 w 223170"/>
                <a:gd name="connsiteY25" fmla="*/ 361950 h 400050"/>
                <a:gd name="connsiteX26" fmla="*/ 124968 w 223170"/>
                <a:gd name="connsiteY26" fmla="*/ 355092 h 400050"/>
                <a:gd name="connsiteX27" fmla="*/ 94489 w 223170"/>
                <a:gd name="connsiteY27" fmla="*/ 359188 h 400050"/>
                <a:gd name="connsiteX28" fmla="*/ 88964 w 223170"/>
                <a:gd name="connsiteY28" fmla="*/ 328898 h 400050"/>
                <a:gd name="connsiteX29" fmla="*/ 78010 w 223170"/>
                <a:gd name="connsiteY29" fmla="*/ 314611 h 400050"/>
                <a:gd name="connsiteX30" fmla="*/ 80804 w 223170"/>
                <a:gd name="connsiteY30" fmla="*/ 294024 h 400050"/>
                <a:gd name="connsiteX31" fmla="*/ 85439 w 223170"/>
                <a:gd name="connsiteY31" fmla="*/ 291655 h 400050"/>
                <a:gd name="connsiteX32" fmla="*/ 104775 w 223170"/>
                <a:gd name="connsiteY32" fmla="*/ 207835 h 400050"/>
                <a:gd name="connsiteX33" fmla="*/ 142875 w 223170"/>
                <a:gd name="connsiteY33" fmla="*/ 207740 h 400050"/>
                <a:gd name="connsiteX34" fmla="*/ 125340 w 223170"/>
                <a:gd name="connsiteY34" fmla="*/ 228298 h 400050"/>
                <a:gd name="connsiteX35" fmla="*/ 104782 w 223170"/>
                <a:gd name="connsiteY35" fmla="*/ 210762 h 400050"/>
                <a:gd name="connsiteX36" fmla="*/ 104775 w 223170"/>
                <a:gd name="connsiteY36" fmla="*/ 207835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23170" h="400050">
                  <a:moveTo>
                    <a:pt x="85439" y="291655"/>
                  </a:moveTo>
                  <a:lnTo>
                    <a:pt x="102775" y="286512"/>
                  </a:lnTo>
                  <a:lnTo>
                    <a:pt x="112967" y="271653"/>
                  </a:lnTo>
                  <a:cubicBezTo>
                    <a:pt x="118091" y="264998"/>
                    <a:pt x="127639" y="263758"/>
                    <a:pt x="134294" y="268882"/>
                  </a:cubicBezTo>
                  <a:cubicBezTo>
                    <a:pt x="135333" y="269682"/>
                    <a:pt x="136264" y="270613"/>
                    <a:pt x="137065" y="271653"/>
                  </a:cubicBezTo>
                  <a:lnTo>
                    <a:pt x="147256" y="286512"/>
                  </a:lnTo>
                  <a:cubicBezTo>
                    <a:pt x="156527" y="290072"/>
                    <a:pt x="171098" y="290275"/>
                    <a:pt x="174308" y="301085"/>
                  </a:cubicBezTo>
                  <a:cubicBezTo>
                    <a:pt x="184506" y="289523"/>
                    <a:pt x="196950" y="280157"/>
                    <a:pt x="210884" y="273558"/>
                  </a:cubicBezTo>
                  <a:cubicBezTo>
                    <a:pt x="190929" y="257492"/>
                    <a:pt x="176397" y="235678"/>
                    <a:pt x="169259" y="211074"/>
                  </a:cubicBezTo>
                  <a:cubicBezTo>
                    <a:pt x="166783" y="210597"/>
                    <a:pt x="164402" y="210312"/>
                    <a:pt x="161925" y="210026"/>
                  </a:cubicBezTo>
                  <a:lnTo>
                    <a:pt x="161925" y="202311"/>
                  </a:lnTo>
                  <a:cubicBezTo>
                    <a:pt x="163552" y="201743"/>
                    <a:pt x="165143" y="201075"/>
                    <a:pt x="166688" y="200310"/>
                  </a:cubicBezTo>
                  <a:cubicBezTo>
                    <a:pt x="165253" y="193737"/>
                    <a:pt x="164488" y="187035"/>
                    <a:pt x="164402" y="180308"/>
                  </a:cubicBezTo>
                  <a:cubicBezTo>
                    <a:pt x="122288" y="202473"/>
                    <a:pt x="70180" y="186302"/>
                    <a:pt x="48015" y="144189"/>
                  </a:cubicBezTo>
                  <a:cubicBezTo>
                    <a:pt x="41615" y="132029"/>
                    <a:pt x="38216" y="118515"/>
                    <a:pt x="38101" y="104773"/>
                  </a:cubicBezTo>
                  <a:cubicBezTo>
                    <a:pt x="40792" y="3625"/>
                    <a:pt x="179886" y="-12742"/>
                    <a:pt x="206978" y="83534"/>
                  </a:cubicBezTo>
                  <a:cubicBezTo>
                    <a:pt x="212021" y="79105"/>
                    <a:pt x="217439" y="75121"/>
                    <a:pt x="223171" y="71628"/>
                  </a:cubicBezTo>
                  <a:cubicBezTo>
                    <a:pt x="208919" y="28862"/>
                    <a:pt x="168904" y="10"/>
                    <a:pt x="123825" y="0"/>
                  </a:cubicBezTo>
                  <a:cubicBezTo>
                    <a:pt x="7566" y="1948"/>
                    <a:pt x="-20557" y="159451"/>
                    <a:pt x="85725" y="202406"/>
                  </a:cubicBezTo>
                  <a:lnTo>
                    <a:pt x="85725" y="210027"/>
                  </a:lnTo>
                  <a:cubicBezTo>
                    <a:pt x="37098" y="215008"/>
                    <a:pt x="93" y="255919"/>
                    <a:pt x="0" y="304800"/>
                  </a:cubicBezTo>
                  <a:lnTo>
                    <a:pt x="0" y="352425"/>
                  </a:lnTo>
                  <a:cubicBezTo>
                    <a:pt x="-1" y="355423"/>
                    <a:pt x="1411" y="358247"/>
                    <a:pt x="3810" y="360045"/>
                  </a:cubicBezTo>
                  <a:cubicBezTo>
                    <a:pt x="38502" y="385882"/>
                    <a:pt x="80569" y="399904"/>
                    <a:pt x="123825" y="400050"/>
                  </a:cubicBezTo>
                  <a:cubicBezTo>
                    <a:pt x="130987" y="400065"/>
                    <a:pt x="138144" y="399651"/>
                    <a:pt x="145256" y="398812"/>
                  </a:cubicBezTo>
                  <a:cubicBezTo>
                    <a:pt x="144826" y="386513"/>
                    <a:pt x="145208" y="374199"/>
                    <a:pt x="146399" y="361950"/>
                  </a:cubicBezTo>
                  <a:cubicBezTo>
                    <a:pt x="139109" y="360148"/>
                    <a:pt x="131949" y="357857"/>
                    <a:pt x="124968" y="355092"/>
                  </a:cubicBezTo>
                  <a:cubicBezTo>
                    <a:pt x="116046" y="357491"/>
                    <a:pt x="103205" y="366048"/>
                    <a:pt x="94489" y="359188"/>
                  </a:cubicBezTo>
                  <a:cubicBezTo>
                    <a:pt x="85152" y="352795"/>
                    <a:pt x="89470" y="339049"/>
                    <a:pt x="88964" y="328898"/>
                  </a:cubicBezTo>
                  <a:lnTo>
                    <a:pt x="78010" y="314611"/>
                  </a:lnTo>
                  <a:cubicBezTo>
                    <a:pt x="73097" y="308154"/>
                    <a:pt x="74348" y="298937"/>
                    <a:pt x="80804" y="294024"/>
                  </a:cubicBezTo>
                  <a:cubicBezTo>
                    <a:pt x="82196" y="292965"/>
                    <a:pt x="83765" y="292163"/>
                    <a:pt x="85439" y="291655"/>
                  </a:cubicBezTo>
                  <a:close/>
                  <a:moveTo>
                    <a:pt x="104775" y="207835"/>
                  </a:moveTo>
                  <a:cubicBezTo>
                    <a:pt x="117372" y="210161"/>
                    <a:pt x="130290" y="210128"/>
                    <a:pt x="142875" y="207740"/>
                  </a:cubicBezTo>
                  <a:cubicBezTo>
                    <a:pt x="143710" y="218259"/>
                    <a:pt x="135859" y="227463"/>
                    <a:pt x="125340" y="228298"/>
                  </a:cubicBezTo>
                  <a:cubicBezTo>
                    <a:pt x="114821" y="229132"/>
                    <a:pt x="105617" y="221281"/>
                    <a:pt x="104782" y="210762"/>
                  </a:cubicBezTo>
                  <a:cubicBezTo>
                    <a:pt x="104705" y="209788"/>
                    <a:pt x="104703" y="208810"/>
                    <a:pt x="104775" y="207835"/>
                  </a:cubicBezTo>
                  <a:close/>
                </a:path>
              </a:pathLst>
            </a:custGeom>
            <a:grpFill/>
            <a:ln w="0" cap="flat">
              <a:solidFill>
                <a:srgbClr val="20395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zidenz-Grotesk Pro Light" panose="02000506040000020003" pitchFamily="50" charset="0"/>
                <a:ea typeface="+mn-ea"/>
                <a:cs typeface="+mn-cs"/>
              </a:endParaRPr>
            </a:p>
          </p:txBody>
        </p:sp>
        <p:sp>
          <p:nvSpPr>
            <p:cNvPr id="18" name="Месяц 17">
              <a:extLst>
                <a:ext uri="{FF2B5EF4-FFF2-40B4-BE49-F238E27FC236}">
                  <a16:creationId xmlns:a16="http://schemas.microsoft.com/office/drawing/2014/main" id="{22C05E15-9217-24FE-4E86-4D2A4E1CA4F4}"/>
                </a:ext>
              </a:extLst>
            </p:cNvPr>
            <p:cNvSpPr/>
            <p:nvPr/>
          </p:nvSpPr>
          <p:spPr>
            <a:xfrm rot="1449700">
              <a:off x="2473913" y="3443275"/>
              <a:ext cx="140181" cy="133177"/>
            </a:xfrm>
            <a:prstGeom prst="moon">
              <a:avLst>
                <a:gd name="adj" fmla="val 85592"/>
              </a:avLst>
            </a:prstGeom>
            <a:grpFill/>
            <a:ln w="0">
              <a:solidFill>
                <a:srgbClr val="20395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zidenz-Grotesk Pro Light" panose="02000506040000020003" pitchFamily="50" charset="0"/>
                <a:ea typeface="+mn-ea"/>
                <a:cs typeface="+mn-cs"/>
              </a:endParaRPr>
            </a:p>
          </p:txBody>
        </p:sp>
        <p:sp>
          <p:nvSpPr>
            <p:cNvPr id="27" name="Месяц 26">
              <a:extLst>
                <a:ext uri="{FF2B5EF4-FFF2-40B4-BE49-F238E27FC236}">
                  <a16:creationId xmlns:a16="http://schemas.microsoft.com/office/drawing/2014/main" id="{660C8394-105B-8383-61D7-E7DCE984F4DC}"/>
                </a:ext>
              </a:extLst>
            </p:cNvPr>
            <p:cNvSpPr/>
            <p:nvPr/>
          </p:nvSpPr>
          <p:spPr>
            <a:xfrm rot="20314720" flipH="1">
              <a:off x="2831145" y="3448849"/>
              <a:ext cx="138211" cy="131884"/>
            </a:xfrm>
            <a:prstGeom prst="moon">
              <a:avLst>
                <a:gd name="adj" fmla="val 87500"/>
              </a:avLst>
            </a:prstGeom>
            <a:grpFill/>
            <a:ln w="0">
              <a:solidFill>
                <a:srgbClr val="20395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zidenz-Grotesk Pro Light" panose="02000506040000020003" pitchFamily="50" charset="0"/>
                <a:ea typeface="+mn-ea"/>
                <a:cs typeface="+mn-cs"/>
              </a:endParaRP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9FAADA3C-D50E-A812-713F-9BE5847E8252}"/>
              </a:ext>
            </a:extLst>
          </p:cNvPr>
          <p:cNvGrpSpPr/>
          <p:nvPr/>
        </p:nvGrpSpPr>
        <p:grpSpPr>
          <a:xfrm>
            <a:off x="5297204" y="1159426"/>
            <a:ext cx="1092918" cy="1088681"/>
            <a:chOff x="4481749" y="1333499"/>
            <a:chExt cx="2804876" cy="2794001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E743D6AF-B4C3-187E-F305-8F3C2C805CBD}"/>
                </a:ext>
              </a:extLst>
            </p:cNvPr>
            <p:cNvGrpSpPr/>
            <p:nvPr/>
          </p:nvGrpSpPr>
          <p:grpSpPr>
            <a:xfrm rot="16200000">
              <a:off x="4481749" y="1333499"/>
              <a:ext cx="2794000" cy="2794000"/>
              <a:chOff x="4266634" y="977900"/>
              <a:chExt cx="2794000" cy="2794000"/>
            </a:xfrm>
          </p:grpSpPr>
          <p:sp>
            <p:nvSpPr>
              <p:cNvPr id="62" name="Арка 61">
                <a:extLst>
                  <a:ext uri="{FF2B5EF4-FFF2-40B4-BE49-F238E27FC236}">
                    <a16:creationId xmlns:a16="http://schemas.microsoft.com/office/drawing/2014/main" id="{88002E25-A365-E364-FD30-86C3EAFB52FC}"/>
                  </a:ext>
                </a:extLst>
              </p:cNvPr>
              <p:cNvSpPr/>
              <p:nvPr/>
            </p:nvSpPr>
            <p:spPr>
              <a:xfrm>
                <a:off x="4930209" y="1641475"/>
                <a:ext cx="1466850" cy="1466850"/>
              </a:xfrm>
              <a:prstGeom prst="blockArc">
                <a:avLst>
                  <a:gd name="adj1" fmla="val 10746368"/>
                  <a:gd name="adj2" fmla="val 21553088"/>
                  <a:gd name="adj3" fmla="val 18276"/>
                </a:avLst>
              </a:prstGeom>
              <a:gradFill>
                <a:gsLst>
                  <a:gs pos="0">
                    <a:srgbClr val="DDE1E5"/>
                  </a:gs>
                  <a:gs pos="100000">
                    <a:schemeClr val="bg1">
                      <a:alpha val="3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zidenz-Grotesk Pro Light" panose="02000506040000020003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66" name="Арка 65">
                <a:extLst>
                  <a:ext uri="{FF2B5EF4-FFF2-40B4-BE49-F238E27FC236}">
                    <a16:creationId xmlns:a16="http://schemas.microsoft.com/office/drawing/2014/main" id="{C34F7B1D-8A46-36F7-D1C0-93646AAC5B16}"/>
                  </a:ext>
                </a:extLst>
              </p:cNvPr>
              <p:cNvSpPr/>
              <p:nvPr/>
            </p:nvSpPr>
            <p:spPr>
              <a:xfrm>
                <a:off x="4266634" y="977900"/>
                <a:ext cx="2794000" cy="2794000"/>
              </a:xfrm>
              <a:prstGeom prst="blockArc">
                <a:avLst>
                  <a:gd name="adj1" fmla="val 13876445"/>
                  <a:gd name="adj2" fmla="val 21579196"/>
                  <a:gd name="adj3" fmla="val 10468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3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zidenz-Grotesk Pro Light" panose="02000506040000020003" pitchFamily="50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id="{5BEA1316-768D-544E-CF53-BF674C9065A0}"/>
                </a:ext>
              </a:extLst>
            </p:cNvPr>
            <p:cNvGrpSpPr/>
            <p:nvPr/>
          </p:nvGrpSpPr>
          <p:grpSpPr>
            <a:xfrm rot="16200000">
              <a:off x="4492625" y="1333500"/>
              <a:ext cx="2794000" cy="2794000"/>
              <a:chOff x="4266634" y="977900"/>
              <a:chExt cx="2794000" cy="2794000"/>
            </a:xfrm>
          </p:grpSpPr>
          <p:sp>
            <p:nvSpPr>
              <p:cNvPr id="56" name="Арка 55">
                <a:extLst>
                  <a:ext uri="{FF2B5EF4-FFF2-40B4-BE49-F238E27FC236}">
                    <a16:creationId xmlns:a16="http://schemas.microsoft.com/office/drawing/2014/main" id="{24AEE112-F7BE-3E8D-3561-8E9D1FBCCEB7}"/>
                  </a:ext>
                </a:extLst>
              </p:cNvPr>
              <p:cNvSpPr/>
              <p:nvPr/>
            </p:nvSpPr>
            <p:spPr>
              <a:xfrm>
                <a:off x="4609534" y="1320800"/>
                <a:ext cx="2108200" cy="2108200"/>
              </a:xfrm>
              <a:prstGeom prst="blockArc">
                <a:avLst>
                  <a:gd name="adj1" fmla="val 17414120"/>
                  <a:gd name="adj2" fmla="val 21599999"/>
                  <a:gd name="adj3" fmla="val 12651"/>
                </a:avLst>
              </a:prstGeom>
              <a:solidFill>
                <a:srgbClr val="C902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zidenz-Grotesk Pro Light" panose="02000506040000020003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57" name="Арка 56">
                <a:extLst>
                  <a:ext uri="{FF2B5EF4-FFF2-40B4-BE49-F238E27FC236}">
                    <a16:creationId xmlns:a16="http://schemas.microsoft.com/office/drawing/2014/main" id="{A9388B7F-EFF1-903E-3613-B4F41F35A8AC}"/>
                  </a:ext>
                </a:extLst>
              </p:cNvPr>
              <p:cNvSpPr/>
              <p:nvPr/>
            </p:nvSpPr>
            <p:spPr>
              <a:xfrm>
                <a:off x="4930209" y="1641475"/>
                <a:ext cx="1466850" cy="1466850"/>
              </a:xfrm>
              <a:prstGeom prst="blockArc">
                <a:avLst>
                  <a:gd name="adj1" fmla="val 17427789"/>
                  <a:gd name="adj2" fmla="val 21553088"/>
                  <a:gd name="adj3" fmla="val 18276"/>
                </a:avLst>
              </a:prstGeom>
              <a:solidFill>
                <a:srgbClr val="0224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zidenz-Grotesk Pro Light" panose="02000506040000020003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58" name="Арка 57">
                <a:extLst>
                  <a:ext uri="{FF2B5EF4-FFF2-40B4-BE49-F238E27FC236}">
                    <a16:creationId xmlns:a16="http://schemas.microsoft.com/office/drawing/2014/main" id="{3563771B-A3BF-9D32-4019-418CA4367800}"/>
                  </a:ext>
                </a:extLst>
              </p:cNvPr>
              <p:cNvSpPr/>
              <p:nvPr/>
            </p:nvSpPr>
            <p:spPr>
              <a:xfrm>
                <a:off x="4266634" y="977900"/>
                <a:ext cx="2794000" cy="2794000"/>
              </a:xfrm>
              <a:prstGeom prst="blockArc">
                <a:avLst>
                  <a:gd name="adj1" fmla="val 14963821"/>
                  <a:gd name="adj2" fmla="val 21579196"/>
                  <a:gd name="adj3" fmla="val 1046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zidenz-Grotesk Pro Light" panose="02000506040000020003" pitchFamily="50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2" name="Блок-схема: узел 51">
              <a:extLst>
                <a:ext uri="{FF2B5EF4-FFF2-40B4-BE49-F238E27FC236}">
                  <a16:creationId xmlns:a16="http://schemas.microsoft.com/office/drawing/2014/main" id="{2BB39271-A48A-D43C-05A5-81C24F26F065}"/>
                </a:ext>
              </a:extLst>
            </p:cNvPr>
            <p:cNvSpPr/>
            <p:nvPr/>
          </p:nvSpPr>
          <p:spPr>
            <a:xfrm>
              <a:off x="4888705" y="2288978"/>
              <a:ext cx="266103" cy="266103"/>
            </a:xfrm>
            <a:prstGeom prst="flowChartConnector">
              <a:avLst/>
            </a:prstGeom>
            <a:solidFill>
              <a:srgbClr val="C90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zidenz-Grotesk Pro Light" panose="02000506040000020003" pitchFamily="50" charset="0"/>
                <a:ea typeface="+mn-ea"/>
                <a:cs typeface="+mn-cs"/>
              </a:endParaRPr>
            </a:p>
          </p:txBody>
        </p:sp>
        <p:sp>
          <p:nvSpPr>
            <p:cNvPr id="53" name="Блок-схема: узел 52">
              <a:extLst>
                <a:ext uri="{FF2B5EF4-FFF2-40B4-BE49-F238E27FC236}">
                  <a16:creationId xmlns:a16="http://schemas.microsoft.com/office/drawing/2014/main" id="{80A6394E-3B14-E895-F9D0-32BA0E31B74C}"/>
                </a:ext>
              </a:extLst>
            </p:cNvPr>
            <p:cNvSpPr/>
            <p:nvPr/>
          </p:nvSpPr>
          <p:spPr>
            <a:xfrm>
              <a:off x="5194213" y="2391372"/>
              <a:ext cx="266103" cy="266103"/>
            </a:xfrm>
            <a:prstGeom prst="flowChartConnector">
              <a:avLst/>
            </a:prstGeom>
            <a:solidFill>
              <a:srgbClr val="0224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zidenz-Grotesk Pro Light" panose="02000506040000020003" pitchFamily="50" charset="0"/>
                <a:ea typeface="+mn-ea"/>
                <a:cs typeface="+mn-cs"/>
              </a:endParaRPr>
            </a:p>
          </p:txBody>
        </p:sp>
        <p:sp>
          <p:nvSpPr>
            <p:cNvPr id="55" name="Блок-схема: узел 54">
              <a:extLst>
                <a:ext uri="{FF2B5EF4-FFF2-40B4-BE49-F238E27FC236}">
                  <a16:creationId xmlns:a16="http://schemas.microsoft.com/office/drawing/2014/main" id="{2493BA96-D19E-C1CE-3609-006888D9E975}"/>
                </a:ext>
              </a:extLst>
            </p:cNvPr>
            <p:cNvSpPr/>
            <p:nvPr/>
          </p:nvSpPr>
          <p:spPr>
            <a:xfrm>
              <a:off x="4575276" y="3027464"/>
              <a:ext cx="294380" cy="29438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zidenz-Grotesk Pro Light" panose="02000506040000020003" pitchFamily="50" charset="0"/>
                <a:ea typeface="+mn-ea"/>
                <a:cs typeface="+mn-cs"/>
              </a:endParaRP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78FC2F2A-EB74-EB7C-5B22-9A2C00EFF22D}"/>
              </a:ext>
            </a:extLst>
          </p:cNvPr>
          <p:cNvGrpSpPr/>
          <p:nvPr/>
        </p:nvGrpSpPr>
        <p:grpSpPr>
          <a:xfrm>
            <a:off x="6489065" y="6373527"/>
            <a:ext cx="4947893" cy="246221"/>
            <a:chOff x="6489065" y="6257022"/>
            <a:chExt cx="4947893" cy="246221"/>
          </a:xfrm>
        </p:grpSpPr>
        <p:sp>
          <p:nvSpPr>
            <p:cNvPr id="68" name="Прямоугольник: скругленные углы 67">
              <a:extLst>
                <a:ext uri="{FF2B5EF4-FFF2-40B4-BE49-F238E27FC236}">
                  <a16:creationId xmlns:a16="http://schemas.microsoft.com/office/drawing/2014/main" id="{33CAD666-0B9B-B1F7-4ADF-4DAF6B6B0B1C}"/>
                </a:ext>
              </a:extLst>
            </p:cNvPr>
            <p:cNvSpPr/>
            <p:nvPr/>
          </p:nvSpPr>
          <p:spPr>
            <a:xfrm>
              <a:off x="6489065" y="6308702"/>
              <a:ext cx="332754" cy="12499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: скругленные углы 68">
              <a:extLst>
                <a:ext uri="{FF2B5EF4-FFF2-40B4-BE49-F238E27FC236}">
                  <a16:creationId xmlns:a16="http://schemas.microsoft.com/office/drawing/2014/main" id="{12BAB757-30AA-7E08-7A63-8A1EE7493145}"/>
                </a:ext>
              </a:extLst>
            </p:cNvPr>
            <p:cNvSpPr/>
            <p:nvPr/>
          </p:nvSpPr>
          <p:spPr>
            <a:xfrm>
              <a:off x="8890136" y="6308702"/>
              <a:ext cx="332754" cy="124990"/>
            </a:xfrm>
            <a:prstGeom prst="roundRect">
              <a:avLst/>
            </a:prstGeom>
            <a:solidFill>
              <a:srgbClr val="02245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D071CD0-CC39-BF2D-43A0-44CFA8B75355}"/>
                </a:ext>
              </a:extLst>
            </p:cNvPr>
            <p:cNvSpPr txBox="1"/>
            <p:nvPr/>
          </p:nvSpPr>
          <p:spPr>
            <a:xfrm>
              <a:off x="6801103" y="6257022"/>
              <a:ext cx="208903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/>
                <a:t>В соответствии с ФЗ о бюджете 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73AD5DF-F2E6-1DCE-CD16-128866BF6FEC}"/>
                </a:ext>
              </a:extLst>
            </p:cNvPr>
            <p:cNvSpPr txBox="1"/>
            <p:nvPr/>
          </p:nvSpPr>
          <p:spPr>
            <a:xfrm>
              <a:off x="9222890" y="6257022"/>
              <a:ext cx="22140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/>
                <a:t>Дополнительное финансирование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3833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0E725-28E3-1546-136D-8BE9B7578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EA55E5B-F37D-6E4E-A500-A5994C5B1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85" y="-2456"/>
            <a:ext cx="8534401" cy="654456"/>
          </a:xfrm>
        </p:spPr>
        <p:txBody>
          <a:bodyPr>
            <a:normAutofit/>
          </a:bodyPr>
          <a:lstStyle/>
          <a:p>
            <a:r>
              <a:rPr lang="ru-RU" dirty="0">
                <a:latin typeface="+mn-lt"/>
              </a:rPr>
              <a:t>Гранты на обратный инжиниринг комплектующих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8C120108-E66E-A532-CC0B-61869EF97EE1}"/>
              </a:ext>
            </a:extLst>
          </p:cNvPr>
          <p:cNvSpPr/>
          <p:nvPr/>
        </p:nvSpPr>
        <p:spPr>
          <a:xfrm>
            <a:off x="381092" y="1019969"/>
            <a:ext cx="5464014" cy="1071266"/>
          </a:xfrm>
          <a:prstGeom prst="roundRect">
            <a:avLst>
              <a:gd name="adj" fmla="val 20149"/>
            </a:avLst>
          </a:prstGeom>
          <a:solidFill>
            <a:srgbClr val="DDE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A2ADB8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Цель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Развитие разработки и серийного 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производства БАС и комплектующих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102DF865-CD07-D2F9-4F1E-B2F5A6757456}"/>
              </a:ext>
            </a:extLst>
          </p:cNvPr>
          <p:cNvSpPr/>
          <p:nvPr/>
        </p:nvSpPr>
        <p:spPr>
          <a:xfrm>
            <a:off x="376098" y="4388139"/>
            <a:ext cx="2799918" cy="1801491"/>
          </a:xfrm>
          <a:prstGeom prst="roundRect">
            <a:avLst>
              <a:gd name="adj" fmla="val 12543"/>
            </a:avLst>
          </a:prstGeom>
          <a:solidFill>
            <a:srgbClr val="DDE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A2ADB8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Форма поддержки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Гранты на разработку конструкторской документации (КД) на комплектующие для БАС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FE6C05C4-B49E-6493-0503-5927D91B0B71}"/>
              </a:ext>
            </a:extLst>
          </p:cNvPr>
          <p:cNvSpPr/>
          <p:nvPr/>
        </p:nvSpPr>
        <p:spPr>
          <a:xfrm>
            <a:off x="3311368" y="4483883"/>
            <a:ext cx="2538430" cy="1705746"/>
          </a:xfrm>
          <a:prstGeom prst="roundRect">
            <a:avLst>
              <a:gd name="adj" fmla="val 11082"/>
            </a:avLst>
          </a:prstGeom>
          <a:gradFill>
            <a:gsLst>
              <a:gs pos="0">
                <a:srgbClr val="C90237"/>
              </a:gs>
              <a:gs pos="100000">
                <a:srgbClr val="022456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lear Sans" panose="020B0503030202020304" pitchFamily="34" charset="0"/>
              <a:ea typeface="+mn-ea"/>
              <a:cs typeface="Clear Sans" panose="020B0503030202020304" pitchFamily="34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6DCF4AB-E5CA-B131-F799-DA0EDD0AA5A6}"/>
              </a:ext>
            </a:extLst>
          </p:cNvPr>
          <p:cNvGrpSpPr/>
          <p:nvPr/>
        </p:nvGrpSpPr>
        <p:grpSpPr>
          <a:xfrm>
            <a:off x="376098" y="2190561"/>
            <a:ext cx="5464014" cy="984841"/>
            <a:chOff x="376098" y="2334250"/>
            <a:chExt cx="5464014" cy="984841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86F25832-5949-B6FC-6504-2159DD3D324A}"/>
                </a:ext>
              </a:extLst>
            </p:cNvPr>
            <p:cNvSpPr/>
            <p:nvPr/>
          </p:nvSpPr>
          <p:spPr>
            <a:xfrm>
              <a:off x="376098" y="2334250"/>
              <a:ext cx="5464014" cy="984841"/>
            </a:xfrm>
            <a:prstGeom prst="roundRect">
              <a:avLst>
                <a:gd name="adj" fmla="val 20960"/>
              </a:avLst>
            </a:prstGeom>
            <a:solidFill>
              <a:srgbClr val="DDE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A2ADB8"/>
                  </a:solidFill>
                  <a:effectLst/>
                  <a:uLnTx/>
                  <a:uFillTx/>
                  <a:latin typeface="Clear Sans" panose="020B0503030202020304" pitchFamily="34" charset="0"/>
                  <a:ea typeface="+mn-ea"/>
                  <a:cs typeface="Clear Sans" panose="020B0503030202020304" pitchFamily="34" charset="0"/>
                </a:rPr>
                <a:t>Получатели поддержки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lear Sans" panose="020B0503030202020304" pitchFamily="34" charset="0"/>
                  <a:ea typeface="+mn-ea"/>
                  <a:cs typeface="Clear Sans" panose="020B0503030202020304" pitchFamily="34" charset="0"/>
                </a:rPr>
                <a:t>Разработчики и изготовители БАС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lear Sans" panose="020B0503030202020304" pitchFamily="34" charset="0"/>
                  <a:ea typeface="+mn-ea"/>
                  <a:cs typeface="Clear Sans" panose="020B0503030202020304" pitchFamily="34" charset="0"/>
                </a:rPr>
                <a:t>и комплектующих</a:t>
              </a:r>
            </a:p>
          </p:txBody>
        </p:sp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51CCD783-50E4-FDE6-750F-1ABE284E1AEB}"/>
                </a:ext>
              </a:extLst>
            </p:cNvPr>
            <p:cNvGrpSpPr/>
            <p:nvPr/>
          </p:nvGrpSpPr>
          <p:grpSpPr>
            <a:xfrm>
              <a:off x="4693814" y="2382197"/>
              <a:ext cx="971720" cy="883384"/>
              <a:chOff x="2432328" y="3201070"/>
              <a:chExt cx="576262" cy="471959"/>
            </a:xfrm>
            <a:solidFill>
              <a:srgbClr val="022456"/>
            </a:solidFill>
          </p:grpSpPr>
          <p:sp>
            <p:nvSpPr>
              <p:cNvPr id="57" name="Полилиния: фигура 56">
                <a:extLst>
                  <a:ext uri="{FF2B5EF4-FFF2-40B4-BE49-F238E27FC236}">
                    <a16:creationId xmlns:a16="http://schemas.microsoft.com/office/drawing/2014/main" id="{60072EDC-4B43-BB43-A8C0-DD81E3169450}"/>
                  </a:ext>
                </a:extLst>
              </p:cNvPr>
              <p:cNvSpPr/>
              <p:nvPr/>
            </p:nvSpPr>
            <p:spPr>
              <a:xfrm>
                <a:off x="2596635" y="3273270"/>
                <a:ext cx="247650" cy="399759"/>
              </a:xfrm>
              <a:custGeom>
                <a:avLst/>
                <a:gdLst>
                  <a:gd name="connsiteX0" fmla="*/ 185356 w 247650"/>
                  <a:gd name="connsiteY0" fmla="*/ 215456 h 399759"/>
                  <a:gd name="connsiteX1" fmla="*/ 161877 w 247650"/>
                  <a:gd name="connsiteY1" fmla="*/ 210092 h 399759"/>
                  <a:gd name="connsiteX2" fmla="*/ 161924 w 247650"/>
                  <a:gd name="connsiteY2" fmla="*/ 209550 h 399759"/>
                  <a:gd name="connsiteX3" fmla="*/ 161924 w 247650"/>
                  <a:gd name="connsiteY3" fmla="*/ 202311 h 399759"/>
                  <a:gd name="connsiteX4" fmla="*/ 123823 w 247650"/>
                  <a:gd name="connsiteY4" fmla="*/ 0 h 399759"/>
                  <a:gd name="connsiteX5" fmla="*/ 85725 w 247650"/>
                  <a:gd name="connsiteY5" fmla="*/ 202311 h 399759"/>
                  <a:gd name="connsiteX6" fmla="*/ 85725 w 247650"/>
                  <a:gd name="connsiteY6" fmla="*/ 209550 h 399759"/>
                  <a:gd name="connsiteX7" fmla="*/ 85771 w 247650"/>
                  <a:gd name="connsiteY7" fmla="*/ 210092 h 399759"/>
                  <a:gd name="connsiteX8" fmla="*/ 0 w 247650"/>
                  <a:gd name="connsiteY8" fmla="*/ 304133 h 399759"/>
                  <a:gd name="connsiteX9" fmla="*/ 0 w 247650"/>
                  <a:gd name="connsiteY9" fmla="*/ 352425 h 399759"/>
                  <a:gd name="connsiteX10" fmla="*/ 3810 w 247650"/>
                  <a:gd name="connsiteY10" fmla="*/ 360045 h 399759"/>
                  <a:gd name="connsiteX11" fmla="*/ 243840 w 247650"/>
                  <a:gd name="connsiteY11" fmla="*/ 360044 h 399759"/>
                  <a:gd name="connsiteX12" fmla="*/ 247650 w 247650"/>
                  <a:gd name="connsiteY12" fmla="*/ 352425 h 399759"/>
                  <a:gd name="connsiteX13" fmla="*/ 247650 w 247650"/>
                  <a:gd name="connsiteY13" fmla="*/ 304133 h 399759"/>
                  <a:gd name="connsiteX14" fmla="*/ 185356 w 247650"/>
                  <a:gd name="connsiteY14" fmla="*/ 215456 h 399759"/>
                  <a:gd name="connsiteX15" fmla="*/ 38100 w 247650"/>
                  <a:gd name="connsiteY15" fmla="*/ 104775 h 399759"/>
                  <a:gd name="connsiteX16" fmla="*/ 123825 w 247650"/>
                  <a:gd name="connsiteY16" fmla="*/ 19050 h 399759"/>
                  <a:gd name="connsiteX17" fmla="*/ 123824 w 247650"/>
                  <a:gd name="connsiteY17" fmla="*/ 190500 h 399759"/>
                  <a:gd name="connsiteX18" fmla="*/ 38100 w 247650"/>
                  <a:gd name="connsiteY18" fmla="*/ 104775 h 399759"/>
                  <a:gd name="connsiteX19" fmla="*/ 142875 w 247650"/>
                  <a:gd name="connsiteY19" fmla="*/ 207836 h 399759"/>
                  <a:gd name="connsiteX20" fmla="*/ 125271 w 247650"/>
                  <a:gd name="connsiteY20" fmla="*/ 228331 h 399759"/>
                  <a:gd name="connsiteX21" fmla="*/ 104775 w 247650"/>
                  <a:gd name="connsiteY21" fmla="*/ 210727 h 399759"/>
                  <a:gd name="connsiteX22" fmla="*/ 104775 w 247650"/>
                  <a:gd name="connsiteY22" fmla="*/ 207836 h 399759"/>
                  <a:gd name="connsiteX23" fmla="*/ 142875 w 247650"/>
                  <a:gd name="connsiteY23" fmla="*/ 207836 h 399759"/>
                  <a:gd name="connsiteX24" fmla="*/ 228600 w 247650"/>
                  <a:gd name="connsiteY24" fmla="*/ 347567 h 399759"/>
                  <a:gd name="connsiteX25" fmla="*/ 19050 w 247650"/>
                  <a:gd name="connsiteY25" fmla="*/ 347567 h 399759"/>
                  <a:gd name="connsiteX26" fmla="*/ 19050 w 247650"/>
                  <a:gd name="connsiteY26" fmla="*/ 304800 h 399759"/>
                  <a:gd name="connsiteX27" fmla="*/ 91070 w 247650"/>
                  <a:gd name="connsiteY27" fmla="*/ 228812 h 399759"/>
                  <a:gd name="connsiteX28" fmla="*/ 143458 w 247650"/>
                  <a:gd name="connsiteY28" fmla="*/ 241967 h 399759"/>
                  <a:gd name="connsiteX29" fmla="*/ 156612 w 247650"/>
                  <a:gd name="connsiteY29" fmla="*/ 228813 h 399759"/>
                  <a:gd name="connsiteX30" fmla="*/ 228600 w 247650"/>
                  <a:gd name="connsiteY30" fmla="*/ 304800 h 399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47650" h="399759">
                    <a:moveTo>
                      <a:pt x="185356" y="215456"/>
                    </a:moveTo>
                    <a:cubicBezTo>
                      <a:pt x="177800" y="212644"/>
                      <a:pt x="169905" y="210841"/>
                      <a:pt x="161877" y="210092"/>
                    </a:cubicBezTo>
                    <a:cubicBezTo>
                      <a:pt x="161880" y="209908"/>
                      <a:pt x="161924" y="209735"/>
                      <a:pt x="161924" y="209550"/>
                    </a:cubicBezTo>
                    <a:lnTo>
                      <a:pt x="161924" y="202311"/>
                    </a:lnTo>
                    <a:cubicBezTo>
                      <a:pt x="268272" y="159301"/>
                      <a:pt x="239992" y="1941"/>
                      <a:pt x="123823" y="0"/>
                    </a:cubicBezTo>
                    <a:cubicBezTo>
                      <a:pt x="7639" y="1950"/>
                      <a:pt x="-20608" y="159321"/>
                      <a:pt x="85725" y="202311"/>
                    </a:cubicBezTo>
                    <a:lnTo>
                      <a:pt x="85725" y="209550"/>
                    </a:lnTo>
                    <a:cubicBezTo>
                      <a:pt x="85725" y="209737"/>
                      <a:pt x="85769" y="209906"/>
                      <a:pt x="85771" y="210092"/>
                    </a:cubicBezTo>
                    <a:cubicBezTo>
                      <a:pt x="37385" y="214985"/>
                      <a:pt x="431" y="255503"/>
                      <a:pt x="0" y="304133"/>
                    </a:cubicBezTo>
                    <a:lnTo>
                      <a:pt x="0" y="352425"/>
                    </a:lnTo>
                    <a:cubicBezTo>
                      <a:pt x="20" y="355418"/>
                      <a:pt x="1428" y="358233"/>
                      <a:pt x="3810" y="360045"/>
                    </a:cubicBezTo>
                    <a:cubicBezTo>
                      <a:pt x="75059" y="412998"/>
                      <a:pt x="172592" y="412997"/>
                      <a:pt x="243840" y="360044"/>
                    </a:cubicBezTo>
                    <a:cubicBezTo>
                      <a:pt x="246240" y="358246"/>
                      <a:pt x="247651" y="355423"/>
                      <a:pt x="247650" y="352425"/>
                    </a:cubicBezTo>
                    <a:lnTo>
                      <a:pt x="247650" y="304133"/>
                    </a:lnTo>
                    <a:cubicBezTo>
                      <a:pt x="247324" y="264503"/>
                      <a:pt x="222527" y="229204"/>
                      <a:pt x="185356" y="215456"/>
                    </a:cubicBezTo>
                    <a:close/>
                    <a:moveTo>
                      <a:pt x="38100" y="104775"/>
                    </a:moveTo>
                    <a:cubicBezTo>
                      <a:pt x="38171" y="57460"/>
                      <a:pt x="76510" y="19121"/>
                      <a:pt x="123825" y="19050"/>
                    </a:cubicBezTo>
                    <a:cubicBezTo>
                      <a:pt x="237567" y="23851"/>
                      <a:pt x="237533" y="185716"/>
                      <a:pt x="123824" y="190500"/>
                    </a:cubicBezTo>
                    <a:cubicBezTo>
                      <a:pt x="76510" y="190428"/>
                      <a:pt x="38171" y="152090"/>
                      <a:pt x="38100" y="104775"/>
                    </a:cubicBezTo>
                    <a:close/>
                    <a:moveTo>
                      <a:pt x="142875" y="207836"/>
                    </a:moveTo>
                    <a:cubicBezTo>
                      <a:pt x="143673" y="218357"/>
                      <a:pt x="135792" y="227533"/>
                      <a:pt x="125271" y="228331"/>
                    </a:cubicBezTo>
                    <a:cubicBezTo>
                      <a:pt x="114750" y="229129"/>
                      <a:pt x="105573" y="221248"/>
                      <a:pt x="104775" y="210727"/>
                    </a:cubicBezTo>
                    <a:cubicBezTo>
                      <a:pt x="104702" y="209764"/>
                      <a:pt x="104702" y="208798"/>
                      <a:pt x="104775" y="207836"/>
                    </a:cubicBezTo>
                    <a:cubicBezTo>
                      <a:pt x="117372" y="210122"/>
                      <a:pt x="130278" y="210122"/>
                      <a:pt x="142875" y="207836"/>
                    </a:cubicBezTo>
                    <a:close/>
                    <a:moveTo>
                      <a:pt x="228600" y="347567"/>
                    </a:moveTo>
                    <a:cubicBezTo>
                      <a:pt x="165820" y="392012"/>
                      <a:pt x="81830" y="392012"/>
                      <a:pt x="19050" y="347567"/>
                    </a:cubicBezTo>
                    <a:lnTo>
                      <a:pt x="19050" y="304800"/>
                    </a:lnTo>
                    <a:cubicBezTo>
                      <a:pt x="19125" y="264387"/>
                      <a:pt x="50719" y="231052"/>
                      <a:pt x="91070" y="228812"/>
                    </a:cubicBezTo>
                    <a:cubicBezTo>
                      <a:pt x="101904" y="246911"/>
                      <a:pt x="125358" y="252800"/>
                      <a:pt x="143458" y="241967"/>
                    </a:cubicBezTo>
                    <a:cubicBezTo>
                      <a:pt x="148859" y="238733"/>
                      <a:pt x="153378" y="234215"/>
                      <a:pt x="156612" y="228813"/>
                    </a:cubicBezTo>
                    <a:cubicBezTo>
                      <a:pt x="196950" y="231070"/>
                      <a:pt x="228525" y="264399"/>
                      <a:pt x="228600" y="304800"/>
                    </a:cubicBezTo>
                    <a:close/>
                  </a:path>
                </a:pathLst>
              </a:custGeom>
              <a:grpFill/>
              <a:ln w="0" cap="flat">
                <a:solidFill>
                  <a:srgbClr val="20395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zidenz-Grotesk Pro Light" panose="02000506040000020003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58" name="Полилиния: фигура 57">
                <a:extLst>
                  <a:ext uri="{FF2B5EF4-FFF2-40B4-BE49-F238E27FC236}">
                    <a16:creationId xmlns:a16="http://schemas.microsoft.com/office/drawing/2014/main" id="{ECB35918-7298-07DF-3718-6F62496145C7}"/>
                  </a:ext>
                </a:extLst>
              </p:cNvPr>
              <p:cNvSpPr/>
              <p:nvPr/>
            </p:nvSpPr>
            <p:spPr>
              <a:xfrm>
                <a:off x="2785420" y="3201070"/>
                <a:ext cx="223170" cy="400051"/>
              </a:xfrm>
              <a:custGeom>
                <a:avLst/>
                <a:gdLst>
                  <a:gd name="connsiteX0" fmla="*/ 137446 w 223170"/>
                  <a:gd name="connsiteY0" fmla="*/ 210027 h 400051"/>
                  <a:gd name="connsiteX1" fmla="*/ 137446 w 223170"/>
                  <a:gd name="connsiteY1" fmla="*/ 202406 h 400051"/>
                  <a:gd name="connsiteX2" fmla="*/ 99344 w 223170"/>
                  <a:gd name="connsiteY2" fmla="*/ 0 h 400051"/>
                  <a:gd name="connsiteX3" fmla="*/ 0 w 223170"/>
                  <a:gd name="connsiteY3" fmla="*/ 71628 h 400051"/>
                  <a:gd name="connsiteX4" fmla="*/ 16193 w 223170"/>
                  <a:gd name="connsiteY4" fmla="*/ 83534 h 400051"/>
                  <a:gd name="connsiteX5" fmla="*/ 185071 w 223170"/>
                  <a:gd name="connsiteY5" fmla="*/ 104776 h 400051"/>
                  <a:gd name="connsiteX6" fmla="*/ 98191 w 223170"/>
                  <a:gd name="connsiteY6" fmla="*/ 190225 h 400051"/>
                  <a:gd name="connsiteX7" fmla="*/ 58769 w 223170"/>
                  <a:gd name="connsiteY7" fmla="*/ 180309 h 400051"/>
                  <a:gd name="connsiteX8" fmla="*/ 56483 w 223170"/>
                  <a:gd name="connsiteY8" fmla="*/ 200312 h 400051"/>
                  <a:gd name="connsiteX9" fmla="*/ 61246 w 223170"/>
                  <a:gd name="connsiteY9" fmla="*/ 202312 h 400051"/>
                  <a:gd name="connsiteX10" fmla="*/ 61246 w 223170"/>
                  <a:gd name="connsiteY10" fmla="*/ 210027 h 400051"/>
                  <a:gd name="connsiteX11" fmla="*/ 53912 w 223170"/>
                  <a:gd name="connsiteY11" fmla="*/ 211075 h 400051"/>
                  <a:gd name="connsiteX12" fmla="*/ 12192 w 223170"/>
                  <a:gd name="connsiteY12" fmla="*/ 273559 h 400051"/>
                  <a:gd name="connsiteX13" fmla="*/ 48863 w 223170"/>
                  <a:gd name="connsiteY13" fmla="*/ 301086 h 400051"/>
                  <a:gd name="connsiteX14" fmla="*/ 75914 w 223170"/>
                  <a:gd name="connsiteY14" fmla="*/ 286513 h 400051"/>
                  <a:gd name="connsiteX15" fmla="*/ 86106 w 223170"/>
                  <a:gd name="connsiteY15" fmla="*/ 271654 h 400051"/>
                  <a:gd name="connsiteX16" fmla="*/ 107433 w 223170"/>
                  <a:gd name="connsiteY16" fmla="*/ 268883 h 400051"/>
                  <a:gd name="connsiteX17" fmla="*/ 110204 w 223170"/>
                  <a:gd name="connsiteY17" fmla="*/ 271654 h 400051"/>
                  <a:gd name="connsiteX18" fmla="*/ 120396 w 223170"/>
                  <a:gd name="connsiteY18" fmla="*/ 286513 h 400051"/>
                  <a:gd name="connsiteX19" fmla="*/ 147542 w 223170"/>
                  <a:gd name="connsiteY19" fmla="*/ 301181 h 400051"/>
                  <a:gd name="connsiteX20" fmla="*/ 134207 w 223170"/>
                  <a:gd name="connsiteY20" fmla="*/ 328900 h 400051"/>
                  <a:gd name="connsiteX21" fmla="*/ 128683 w 223170"/>
                  <a:gd name="connsiteY21" fmla="*/ 359189 h 400051"/>
                  <a:gd name="connsiteX22" fmla="*/ 98203 w 223170"/>
                  <a:gd name="connsiteY22" fmla="*/ 355093 h 400051"/>
                  <a:gd name="connsiteX23" fmla="*/ 76771 w 223170"/>
                  <a:gd name="connsiteY23" fmla="*/ 361951 h 400051"/>
                  <a:gd name="connsiteX24" fmla="*/ 77914 w 223170"/>
                  <a:gd name="connsiteY24" fmla="*/ 398813 h 400051"/>
                  <a:gd name="connsiteX25" fmla="*/ 99346 w 223170"/>
                  <a:gd name="connsiteY25" fmla="*/ 400051 h 400051"/>
                  <a:gd name="connsiteX26" fmla="*/ 219361 w 223170"/>
                  <a:gd name="connsiteY26" fmla="*/ 360046 h 400051"/>
                  <a:gd name="connsiteX27" fmla="*/ 223171 w 223170"/>
                  <a:gd name="connsiteY27" fmla="*/ 352426 h 400051"/>
                  <a:gd name="connsiteX28" fmla="*/ 223171 w 223170"/>
                  <a:gd name="connsiteY28" fmla="*/ 304801 h 400051"/>
                  <a:gd name="connsiteX29" fmla="*/ 137446 w 223170"/>
                  <a:gd name="connsiteY29" fmla="*/ 210027 h 400051"/>
                  <a:gd name="connsiteX30" fmla="*/ 118396 w 223170"/>
                  <a:gd name="connsiteY30" fmla="*/ 209550 h 400051"/>
                  <a:gd name="connsiteX31" fmla="*/ 99046 w 223170"/>
                  <a:gd name="connsiteY31" fmla="*/ 228361 h 400051"/>
                  <a:gd name="connsiteX32" fmla="*/ 80235 w 223170"/>
                  <a:gd name="connsiteY32" fmla="*/ 209012 h 400051"/>
                  <a:gd name="connsiteX33" fmla="*/ 80296 w 223170"/>
                  <a:gd name="connsiteY33" fmla="*/ 207740 h 400051"/>
                  <a:gd name="connsiteX34" fmla="*/ 118396 w 223170"/>
                  <a:gd name="connsiteY34" fmla="*/ 207835 h 400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23170" h="400051">
                    <a:moveTo>
                      <a:pt x="137446" y="210027"/>
                    </a:moveTo>
                    <a:lnTo>
                      <a:pt x="137446" y="202406"/>
                    </a:lnTo>
                    <a:cubicBezTo>
                      <a:pt x="243767" y="159404"/>
                      <a:pt x="215560" y="1939"/>
                      <a:pt x="99344" y="0"/>
                    </a:cubicBezTo>
                    <a:cubicBezTo>
                      <a:pt x="54266" y="11"/>
                      <a:pt x="14251" y="28862"/>
                      <a:pt x="0" y="71628"/>
                    </a:cubicBezTo>
                    <a:cubicBezTo>
                      <a:pt x="5732" y="75121"/>
                      <a:pt x="11149" y="79105"/>
                      <a:pt x="16193" y="83534"/>
                    </a:cubicBezTo>
                    <a:cubicBezTo>
                      <a:pt x="43278" y="-12724"/>
                      <a:pt x="182377" y="3606"/>
                      <a:pt x="185071" y="104776"/>
                    </a:cubicBezTo>
                    <a:cubicBezTo>
                      <a:pt x="184676" y="152363"/>
                      <a:pt x="145779" y="190620"/>
                      <a:pt x="98191" y="190225"/>
                    </a:cubicBezTo>
                    <a:cubicBezTo>
                      <a:pt x="84448" y="190111"/>
                      <a:pt x="70931" y="186711"/>
                      <a:pt x="58769" y="180309"/>
                    </a:cubicBezTo>
                    <a:cubicBezTo>
                      <a:pt x="58684" y="187037"/>
                      <a:pt x="57918" y="193738"/>
                      <a:pt x="56483" y="200312"/>
                    </a:cubicBezTo>
                    <a:cubicBezTo>
                      <a:pt x="58028" y="201076"/>
                      <a:pt x="59619" y="201744"/>
                      <a:pt x="61246" y="202312"/>
                    </a:cubicBezTo>
                    <a:lnTo>
                      <a:pt x="61246" y="210027"/>
                    </a:lnTo>
                    <a:cubicBezTo>
                      <a:pt x="58769" y="210313"/>
                      <a:pt x="56388" y="210599"/>
                      <a:pt x="53912" y="211075"/>
                    </a:cubicBezTo>
                    <a:cubicBezTo>
                      <a:pt x="46811" y="235720"/>
                      <a:pt x="32233" y="257553"/>
                      <a:pt x="12192" y="273559"/>
                    </a:cubicBezTo>
                    <a:cubicBezTo>
                      <a:pt x="26149" y="280164"/>
                      <a:pt x="38623" y="289528"/>
                      <a:pt x="48863" y="301086"/>
                    </a:cubicBezTo>
                    <a:cubicBezTo>
                      <a:pt x="52059" y="290287"/>
                      <a:pt x="66658" y="290065"/>
                      <a:pt x="75914" y="286513"/>
                    </a:cubicBezTo>
                    <a:lnTo>
                      <a:pt x="86106" y="271654"/>
                    </a:lnTo>
                    <a:cubicBezTo>
                      <a:pt x="91230" y="264999"/>
                      <a:pt x="100779" y="263759"/>
                      <a:pt x="107433" y="268883"/>
                    </a:cubicBezTo>
                    <a:cubicBezTo>
                      <a:pt x="108472" y="269683"/>
                      <a:pt x="109404" y="270614"/>
                      <a:pt x="110204" y="271654"/>
                    </a:cubicBezTo>
                    <a:lnTo>
                      <a:pt x="120396" y="286513"/>
                    </a:lnTo>
                    <a:cubicBezTo>
                      <a:pt x="129885" y="290142"/>
                      <a:pt x="144277" y="290266"/>
                      <a:pt x="147542" y="301181"/>
                    </a:cubicBezTo>
                    <a:cubicBezTo>
                      <a:pt x="151400" y="311515"/>
                      <a:pt x="139172" y="321249"/>
                      <a:pt x="134207" y="328900"/>
                    </a:cubicBezTo>
                    <a:cubicBezTo>
                      <a:pt x="133699" y="339061"/>
                      <a:pt x="138023" y="352784"/>
                      <a:pt x="128683" y="359189"/>
                    </a:cubicBezTo>
                    <a:cubicBezTo>
                      <a:pt x="119680" y="366033"/>
                      <a:pt x="107915" y="357680"/>
                      <a:pt x="98203" y="355093"/>
                    </a:cubicBezTo>
                    <a:cubicBezTo>
                      <a:pt x="91222" y="357862"/>
                      <a:pt x="84062" y="360153"/>
                      <a:pt x="76771" y="361951"/>
                    </a:cubicBezTo>
                    <a:cubicBezTo>
                      <a:pt x="77965" y="374200"/>
                      <a:pt x="78347" y="386514"/>
                      <a:pt x="77914" y="398813"/>
                    </a:cubicBezTo>
                    <a:cubicBezTo>
                      <a:pt x="85027" y="399653"/>
                      <a:pt x="92184" y="400066"/>
                      <a:pt x="99346" y="400051"/>
                    </a:cubicBezTo>
                    <a:cubicBezTo>
                      <a:pt x="142601" y="399905"/>
                      <a:pt x="184669" y="385883"/>
                      <a:pt x="219361" y="360046"/>
                    </a:cubicBezTo>
                    <a:cubicBezTo>
                      <a:pt x="221760" y="358248"/>
                      <a:pt x="223172" y="355425"/>
                      <a:pt x="223171" y="352426"/>
                    </a:cubicBezTo>
                    <a:lnTo>
                      <a:pt x="223171" y="304801"/>
                    </a:lnTo>
                    <a:cubicBezTo>
                      <a:pt x="223079" y="255920"/>
                      <a:pt x="186073" y="215007"/>
                      <a:pt x="137446" y="210027"/>
                    </a:cubicBezTo>
                    <a:close/>
                    <a:moveTo>
                      <a:pt x="118396" y="209550"/>
                    </a:moveTo>
                    <a:cubicBezTo>
                      <a:pt x="118247" y="220088"/>
                      <a:pt x="109584" y="228510"/>
                      <a:pt x="99046" y="228361"/>
                    </a:cubicBezTo>
                    <a:cubicBezTo>
                      <a:pt x="88509" y="228213"/>
                      <a:pt x="80087" y="219550"/>
                      <a:pt x="80235" y="209012"/>
                    </a:cubicBezTo>
                    <a:cubicBezTo>
                      <a:pt x="80241" y="208587"/>
                      <a:pt x="80261" y="208163"/>
                      <a:pt x="80296" y="207740"/>
                    </a:cubicBezTo>
                    <a:cubicBezTo>
                      <a:pt x="92880" y="210129"/>
                      <a:pt x="105799" y="210161"/>
                      <a:pt x="118396" y="207835"/>
                    </a:cubicBezTo>
                    <a:close/>
                  </a:path>
                </a:pathLst>
              </a:custGeom>
              <a:grpFill/>
              <a:ln w="0" cap="flat">
                <a:solidFill>
                  <a:srgbClr val="20395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zidenz-Grotesk Pro Light" panose="02000506040000020003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59" name="Полилиния: фигура 58">
                <a:extLst>
                  <a:ext uri="{FF2B5EF4-FFF2-40B4-BE49-F238E27FC236}">
                    <a16:creationId xmlns:a16="http://schemas.microsoft.com/office/drawing/2014/main" id="{DCF7F234-79B2-BA7F-7E6E-B7ED964CC0E0}"/>
                  </a:ext>
                </a:extLst>
              </p:cNvPr>
              <p:cNvSpPr/>
              <p:nvPr/>
            </p:nvSpPr>
            <p:spPr>
              <a:xfrm>
                <a:off x="2432328" y="3201071"/>
                <a:ext cx="223170" cy="400050"/>
              </a:xfrm>
              <a:custGeom>
                <a:avLst/>
                <a:gdLst>
                  <a:gd name="connsiteX0" fmla="*/ 85439 w 223170"/>
                  <a:gd name="connsiteY0" fmla="*/ 291655 h 400050"/>
                  <a:gd name="connsiteX1" fmla="*/ 102775 w 223170"/>
                  <a:gd name="connsiteY1" fmla="*/ 286512 h 400050"/>
                  <a:gd name="connsiteX2" fmla="*/ 112967 w 223170"/>
                  <a:gd name="connsiteY2" fmla="*/ 271653 h 400050"/>
                  <a:gd name="connsiteX3" fmla="*/ 134294 w 223170"/>
                  <a:gd name="connsiteY3" fmla="*/ 268882 h 400050"/>
                  <a:gd name="connsiteX4" fmla="*/ 137065 w 223170"/>
                  <a:gd name="connsiteY4" fmla="*/ 271653 h 400050"/>
                  <a:gd name="connsiteX5" fmla="*/ 147256 w 223170"/>
                  <a:gd name="connsiteY5" fmla="*/ 286512 h 400050"/>
                  <a:gd name="connsiteX6" fmla="*/ 174308 w 223170"/>
                  <a:gd name="connsiteY6" fmla="*/ 301085 h 400050"/>
                  <a:gd name="connsiteX7" fmla="*/ 210884 w 223170"/>
                  <a:gd name="connsiteY7" fmla="*/ 273558 h 400050"/>
                  <a:gd name="connsiteX8" fmla="*/ 169259 w 223170"/>
                  <a:gd name="connsiteY8" fmla="*/ 211074 h 400050"/>
                  <a:gd name="connsiteX9" fmla="*/ 161925 w 223170"/>
                  <a:gd name="connsiteY9" fmla="*/ 210026 h 400050"/>
                  <a:gd name="connsiteX10" fmla="*/ 161925 w 223170"/>
                  <a:gd name="connsiteY10" fmla="*/ 202311 h 400050"/>
                  <a:gd name="connsiteX11" fmla="*/ 166688 w 223170"/>
                  <a:gd name="connsiteY11" fmla="*/ 200310 h 400050"/>
                  <a:gd name="connsiteX12" fmla="*/ 164402 w 223170"/>
                  <a:gd name="connsiteY12" fmla="*/ 180308 h 400050"/>
                  <a:gd name="connsiteX13" fmla="*/ 48015 w 223170"/>
                  <a:gd name="connsiteY13" fmla="*/ 144189 h 400050"/>
                  <a:gd name="connsiteX14" fmla="*/ 38101 w 223170"/>
                  <a:gd name="connsiteY14" fmla="*/ 104773 h 400050"/>
                  <a:gd name="connsiteX15" fmla="*/ 206978 w 223170"/>
                  <a:gd name="connsiteY15" fmla="*/ 83534 h 400050"/>
                  <a:gd name="connsiteX16" fmla="*/ 223171 w 223170"/>
                  <a:gd name="connsiteY16" fmla="*/ 71628 h 400050"/>
                  <a:gd name="connsiteX17" fmla="*/ 123825 w 223170"/>
                  <a:gd name="connsiteY17" fmla="*/ 0 h 400050"/>
                  <a:gd name="connsiteX18" fmla="*/ 85725 w 223170"/>
                  <a:gd name="connsiteY18" fmla="*/ 202406 h 400050"/>
                  <a:gd name="connsiteX19" fmla="*/ 85725 w 223170"/>
                  <a:gd name="connsiteY19" fmla="*/ 210027 h 400050"/>
                  <a:gd name="connsiteX20" fmla="*/ 0 w 223170"/>
                  <a:gd name="connsiteY20" fmla="*/ 304800 h 400050"/>
                  <a:gd name="connsiteX21" fmla="*/ 0 w 223170"/>
                  <a:gd name="connsiteY21" fmla="*/ 352425 h 400050"/>
                  <a:gd name="connsiteX22" fmla="*/ 3810 w 223170"/>
                  <a:gd name="connsiteY22" fmla="*/ 360045 h 400050"/>
                  <a:gd name="connsiteX23" fmla="*/ 123825 w 223170"/>
                  <a:gd name="connsiteY23" fmla="*/ 400050 h 400050"/>
                  <a:gd name="connsiteX24" fmla="*/ 145256 w 223170"/>
                  <a:gd name="connsiteY24" fmla="*/ 398812 h 400050"/>
                  <a:gd name="connsiteX25" fmla="*/ 146399 w 223170"/>
                  <a:gd name="connsiteY25" fmla="*/ 361950 h 400050"/>
                  <a:gd name="connsiteX26" fmla="*/ 124968 w 223170"/>
                  <a:gd name="connsiteY26" fmla="*/ 355092 h 400050"/>
                  <a:gd name="connsiteX27" fmla="*/ 94489 w 223170"/>
                  <a:gd name="connsiteY27" fmla="*/ 359188 h 400050"/>
                  <a:gd name="connsiteX28" fmla="*/ 88964 w 223170"/>
                  <a:gd name="connsiteY28" fmla="*/ 328898 h 400050"/>
                  <a:gd name="connsiteX29" fmla="*/ 78010 w 223170"/>
                  <a:gd name="connsiteY29" fmla="*/ 314611 h 400050"/>
                  <a:gd name="connsiteX30" fmla="*/ 80804 w 223170"/>
                  <a:gd name="connsiteY30" fmla="*/ 294024 h 400050"/>
                  <a:gd name="connsiteX31" fmla="*/ 85439 w 223170"/>
                  <a:gd name="connsiteY31" fmla="*/ 291655 h 400050"/>
                  <a:gd name="connsiteX32" fmla="*/ 104775 w 223170"/>
                  <a:gd name="connsiteY32" fmla="*/ 207835 h 400050"/>
                  <a:gd name="connsiteX33" fmla="*/ 142875 w 223170"/>
                  <a:gd name="connsiteY33" fmla="*/ 207740 h 400050"/>
                  <a:gd name="connsiteX34" fmla="*/ 125340 w 223170"/>
                  <a:gd name="connsiteY34" fmla="*/ 228298 h 400050"/>
                  <a:gd name="connsiteX35" fmla="*/ 104782 w 223170"/>
                  <a:gd name="connsiteY35" fmla="*/ 210762 h 400050"/>
                  <a:gd name="connsiteX36" fmla="*/ 104775 w 223170"/>
                  <a:gd name="connsiteY36" fmla="*/ 207835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23170" h="400050">
                    <a:moveTo>
                      <a:pt x="85439" y="291655"/>
                    </a:moveTo>
                    <a:lnTo>
                      <a:pt x="102775" y="286512"/>
                    </a:lnTo>
                    <a:lnTo>
                      <a:pt x="112967" y="271653"/>
                    </a:lnTo>
                    <a:cubicBezTo>
                      <a:pt x="118091" y="264998"/>
                      <a:pt x="127639" y="263758"/>
                      <a:pt x="134294" y="268882"/>
                    </a:cubicBezTo>
                    <a:cubicBezTo>
                      <a:pt x="135333" y="269682"/>
                      <a:pt x="136264" y="270613"/>
                      <a:pt x="137065" y="271653"/>
                    </a:cubicBezTo>
                    <a:lnTo>
                      <a:pt x="147256" y="286512"/>
                    </a:lnTo>
                    <a:cubicBezTo>
                      <a:pt x="156527" y="290072"/>
                      <a:pt x="171098" y="290275"/>
                      <a:pt x="174308" y="301085"/>
                    </a:cubicBezTo>
                    <a:cubicBezTo>
                      <a:pt x="184506" y="289523"/>
                      <a:pt x="196950" y="280157"/>
                      <a:pt x="210884" y="273558"/>
                    </a:cubicBezTo>
                    <a:cubicBezTo>
                      <a:pt x="190929" y="257492"/>
                      <a:pt x="176397" y="235678"/>
                      <a:pt x="169259" y="211074"/>
                    </a:cubicBezTo>
                    <a:cubicBezTo>
                      <a:pt x="166783" y="210597"/>
                      <a:pt x="164402" y="210312"/>
                      <a:pt x="161925" y="210026"/>
                    </a:cubicBezTo>
                    <a:lnTo>
                      <a:pt x="161925" y="202311"/>
                    </a:lnTo>
                    <a:cubicBezTo>
                      <a:pt x="163552" y="201743"/>
                      <a:pt x="165143" y="201075"/>
                      <a:pt x="166688" y="200310"/>
                    </a:cubicBezTo>
                    <a:cubicBezTo>
                      <a:pt x="165253" y="193737"/>
                      <a:pt x="164488" y="187035"/>
                      <a:pt x="164402" y="180308"/>
                    </a:cubicBezTo>
                    <a:cubicBezTo>
                      <a:pt x="122288" y="202473"/>
                      <a:pt x="70180" y="186302"/>
                      <a:pt x="48015" y="144189"/>
                    </a:cubicBezTo>
                    <a:cubicBezTo>
                      <a:pt x="41615" y="132029"/>
                      <a:pt x="38216" y="118515"/>
                      <a:pt x="38101" y="104773"/>
                    </a:cubicBezTo>
                    <a:cubicBezTo>
                      <a:pt x="40792" y="3625"/>
                      <a:pt x="179886" y="-12742"/>
                      <a:pt x="206978" y="83534"/>
                    </a:cubicBezTo>
                    <a:cubicBezTo>
                      <a:pt x="212021" y="79105"/>
                      <a:pt x="217439" y="75121"/>
                      <a:pt x="223171" y="71628"/>
                    </a:cubicBezTo>
                    <a:cubicBezTo>
                      <a:pt x="208919" y="28862"/>
                      <a:pt x="168904" y="10"/>
                      <a:pt x="123825" y="0"/>
                    </a:cubicBezTo>
                    <a:cubicBezTo>
                      <a:pt x="7566" y="1948"/>
                      <a:pt x="-20557" y="159451"/>
                      <a:pt x="85725" y="202406"/>
                    </a:cubicBezTo>
                    <a:lnTo>
                      <a:pt x="85725" y="210027"/>
                    </a:lnTo>
                    <a:cubicBezTo>
                      <a:pt x="37098" y="215008"/>
                      <a:pt x="93" y="255919"/>
                      <a:pt x="0" y="304800"/>
                    </a:cubicBezTo>
                    <a:lnTo>
                      <a:pt x="0" y="352425"/>
                    </a:lnTo>
                    <a:cubicBezTo>
                      <a:pt x="-1" y="355423"/>
                      <a:pt x="1411" y="358247"/>
                      <a:pt x="3810" y="360045"/>
                    </a:cubicBezTo>
                    <a:cubicBezTo>
                      <a:pt x="38502" y="385882"/>
                      <a:pt x="80569" y="399904"/>
                      <a:pt x="123825" y="400050"/>
                    </a:cubicBezTo>
                    <a:cubicBezTo>
                      <a:pt x="130987" y="400065"/>
                      <a:pt x="138144" y="399651"/>
                      <a:pt x="145256" y="398812"/>
                    </a:cubicBezTo>
                    <a:cubicBezTo>
                      <a:pt x="144826" y="386513"/>
                      <a:pt x="145208" y="374199"/>
                      <a:pt x="146399" y="361950"/>
                    </a:cubicBezTo>
                    <a:cubicBezTo>
                      <a:pt x="139109" y="360148"/>
                      <a:pt x="131949" y="357857"/>
                      <a:pt x="124968" y="355092"/>
                    </a:cubicBezTo>
                    <a:cubicBezTo>
                      <a:pt x="116046" y="357491"/>
                      <a:pt x="103205" y="366048"/>
                      <a:pt x="94489" y="359188"/>
                    </a:cubicBezTo>
                    <a:cubicBezTo>
                      <a:pt x="85152" y="352795"/>
                      <a:pt x="89470" y="339049"/>
                      <a:pt x="88964" y="328898"/>
                    </a:cubicBezTo>
                    <a:lnTo>
                      <a:pt x="78010" y="314611"/>
                    </a:lnTo>
                    <a:cubicBezTo>
                      <a:pt x="73097" y="308154"/>
                      <a:pt x="74348" y="298937"/>
                      <a:pt x="80804" y="294024"/>
                    </a:cubicBezTo>
                    <a:cubicBezTo>
                      <a:pt x="82196" y="292965"/>
                      <a:pt x="83765" y="292163"/>
                      <a:pt x="85439" y="291655"/>
                    </a:cubicBezTo>
                    <a:close/>
                    <a:moveTo>
                      <a:pt x="104775" y="207835"/>
                    </a:moveTo>
                    <a:cubicBezTo>
                      <a:pt x="117372" y="210161"/>
                      <a:pt x="130290" y="210128"/>
                      <a:pt x="142875" y="207740"/>
                    </a:cubicBezTo>
                    <a:cubicBezTo>
                      <a:pt x="143710" y="218259"/>
                      <a:pt x="135859" y="227463"/>
                      <a:pt x="125340" y="228298"/>
                    </a:cubicBezTo>
                    <a:cubicBezTo>
                      <a:pt x="114821" y="229132"/>
                      <a:pt x="105617" y="221281"/>
                      <a:pt x="104782" y="210762"/>
                    </a:cubicBezTo>
                    <a:cubicBezTo>
                      <a:pt x="104705" y="209788"/>
                      <a:pt x="104703" y="208810"/>
                      <a:pt x="104775" y="207835"/>
                    </a:cubicBezTo>
                    <a:close/>
                  </a:path>
                </a:pathLst>
              </a:custGeom>
              <a:grpFill/>
              <a:ln w="0" cap="flat">
                <a:solidFill>
                  <a:srgbClr val="20395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zidenz-Grotesk Pro Light" panose="02000506040000020003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60" name="Месяц 59">
                <a:extLst>
                  <a:ext uri="{FF2B5EF4-FFF2-40B4-BE49-F238E27FC236}">
                    <a16:creationId xmlns:a16="http://schemas.microsoft.com/office/drawing/2014/main" id="{4DAD4B0A-C5E9-1771-24A7-D9B0298680FA}"/>
                  </a:ext>
                </a:extLst>
              </p:cNvPr>
              <p:cNvSpPr/>
              <p:nvPr/>
            </p:nvSpPr>
            <p:spPr>
              <a:xfrm rot="1449700">
                <a:off x="2473913" y="3443275"/>
                <a:ext cx="140181" cy="133177"/>
              </a:xfrm>
              <a:prstGeom prst="moon">
                <a:avLst>
                  <a:gd name="adj" fmla="val 85592"/>
                </a:avLst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zidenz-Grotesk Pro Light" panose="02000506040000020003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61" name="Месяц 60">
                <a:extLst>
                  <a:ext uri="{FF2B5EF4-FFF2-40B4-BE49-F238E27FC236}">
                    <a16:creationId xmlns:a16="http://schemas.microsoft.com/office/drawing/2014/main" id="{14DE3A79-2C50-C95B-F2FD-F6DEC7823B92}"/>
                  </a:ext>
                </a:extLst>
              </p:cNvPr>
              <p:cNvSpPr/>
              <p:nvPr/>
            </p:nvSpPr>
            <p:spPr>
              <a:xfrm rot="20314720" flipH="1">
                <a:off x="2831145" y="3448849"/>
                <a:ext cx="138211" cy="131884"/>
              </a:xfrm>
              <a:prstGeom prst="moon">
                <a:avLst>
                  <a:gd name="adj" fmla="val 87500"/>
                </a:avLst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zidenz-Grotesk Pro Light" panose="02000506040000020003" pitchFamily="50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C1736747-6665-D70D-5B61-3C740BEBFAC8}"/>
              </a:ext>
            </a:extLst>
          </p:cNvPr>
          <p:cNvGrpSpPr/>
          <p:nvPr/>
        </p:nvGrpSpPr>
        <p:grpSpPr>
          <a:xfrm>
            <a:off x="5297028" y="1214726"/>
            <a:ext cx="1092918" cy="1088681"/>
            <a:chOff x="4481749" y="1333499"/>
            <a:chExt cx="2804876" cy="2794001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1FA777A2-4217-D77B-5DAA-4D52DEC54B48}"/>
                </a:ext>
              </a:extLst>
            </p:cNvPr>
            <p:cNvGrpSpPr/>
            <p:nvPr/>
          </p:nvGrpSpPr>
          <p:grpSpPr>
            <a:xfrm rot="16200000">
              <a:off x="4481749" y="1333499"/>
              <a:ext cx="2794000" cy="2794000"/>
              <a:chOff x="4266634" y="977900"/>
              <a:chExt cx="2794000" cy="2794000"/>
            </a:xfrm>
          </p:grpSpPr>
          <p:sp>
            <p:nvSpPr>
              <p:cNvPr id="55" name="Арка 54">
                <a:extLst>
                  <a:ext uri="{FF2B5EF4-FFF2-40B4-BE49-F238E27FC236}">
                    <a16:creationId xmlns:a16="http://schemas.microsoft.com/office/drawing/2014/main" id="{A48D732F-B9CD-7CC7-E9F8-319264474CDE}"/>
                  </a:ext>
                </a:extLst>
              </p:cNvPr>
              <p:cNvSpPr/>
              <p:nvPr/>
            </p:nvSpPr>
            <p:spPr>
              <a:xfrm>
                <a:off x="4930209" y="1641475"/>
                <a:ext cx="1466850" cy="1466850"/>
              </a:xfrm>
              <a:prstGeom prst="blockArc">
                <a:avLst>
                  <a:gd name="adj1" fmla="val 10746368"/>
                  <a:gd name="adj2" fmla="val 21553088"/>
                  <a:gd name="adj3" fmla="val 18276"/>
                </a:avLst>
              </a:prstGeom>
              <a:gradFill>
                <a:gsLst>
                  <a:gs pos="0">
                    <a:srgbClr val="DDE1E5"/>
                  </a:gs>
                  <a:gs pos="100000">
                    <a:schemeClr val="bg1">
                      <a:alpha val="3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zidenz-Grotesk Pro Light" panose="02000506040000020003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56" name="Арка 55">
                <a:extLst>
                  <a:ext uri="{FF2B5EF4-FFF2-40B4-BE49-F238E27FC236}">
                    <a16:creationId xmlns:a16="http://schemas.microsoft.com/office/drawing/2014/main" id="{1B151F74-E67F-BBF5-DCB0-6AF82270C603}"/>
                  </a:ext>
                </a:extLst>
              </p:cNvPr>
              <p:cNvSpPr/>
              <p:nvPr/>
            </p:nvSpPr>
            <p:spPr>
              <a:xfrm>
                <a:off x="4266634" y="977900"/>
                <a:ext cx="2794000" cy="2794000"/>
              </a:xfrm>
              <a:prstGeom prst="blockArc">
                <a:avLst>
                  <a:gd name="adj1" fmla="val 13876445"/>
                  <a:gd name="adj2" fmla="val 21579196"/>
                  <a:gd name="adj3" fmla="val 10468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3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zidenz-Grotesk Pro Light" panose="02000506040000020003" pitchFamily="50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Группа 42">
              <a:extLst>
                <a:ext uri="{FF2B5EF4-FFF2-40B4-BE49-F238E27FC236}">
                  <a16:creationId xmlns:a16="http://schemas.microsoft.com/office/drawing/2014/main" id="{963CF258-F2BC-38F6-EAD8-158B2D32721C}"/>
                </a:ext>
              </a:extLst>
            </p:cNvPr>
            <p:cNvGrpSpPr/>
            <p:nvPr/>
          </p:nvGrpSpPr>
          <p:grpSpPr>
            <a:xfrm rot="16200000">
              <a:off x="4492625" y="1333500"/>
              <a:ext cx="2794000" cy="2794000"/>
              <a:chOff x="4266634" y="977900"/>
              <a:chExt cx="2794000" cy="2794000"/>
            </a:xfrm>
          </p:grpSpPr>
          <p:sp>
            <p:nvSpPr>
              <p:cNvPr id="47" name="Арка 46">
                <a:extLst>
                  <a:ext uri="{FF2B5EF4-FFF2-40B4-BE49-F238E27FC236}">
                    <a16:creationId xmlns:a16="http://schemas.microsoft.com/office/drawing/2014/main" id="{E923BC32-FB62-5C14-5230-B3CAA25D1319}"/>
                  </a:ext>
                </a:extLst>
              </p:cNvPr>
              <p:cNvSpPr/>
              <p:nvPr/>
            </p:nvSpPr>
            <p:spPr>
              <a:xfrm>
                <a:off x="4609534" y="1320800"/>
                <a:ext cx="2108200" cy="2108200"/>
              </a:xfrm>
              <a:prstGeom prst="blockArc">
                <a:avLst>
                  <a:gd name="adj1" fmla="val 17414120"/>
                  <a:gd name="adj2" fmla="val 21599999"/>
                  <a:gd name="adj3" fmla="val 12651"/>
                </a:avLst>
              </a:prstGeom>
              <a:solidFill>
                <a:srgbClr val="C902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zidenz-Grotesk Pro Light" panose="02000506040000020003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48" name="Арка 47">
                <a:extLst>
                  <a:ext uri="{FF2B5EF4-FFF2-40B4-BE49-F238E27FC236}">
                    <a16:creationId xmlns:a16="http://schemas.microsoft.com/office/drawing/2014/main" id="{94CFFEC0-E009-516A-0BC7-3F5A9F219C8D}"/>
                  </a:ext>
                </a:extLst>
              </p:cNvPr>
              <p:cNvSpPr/>
              <p:nvPr/>
            </p:nvSpPr>
            <p:spPr>
              <a:xfrm>
                <a:off x="4930209" y="1641475"/>
                <a:ext cx="1466850" cy="1466850"/>
              </a:xfrm>
              <a:prstGeom prst="blockArc">
                <a:avLst>
                  <a:gd name="adj1" fmla="val 17427789"/>
                  <a:gd name="adj2" fmla="val 21553088"/>
                  <a:gd name="adj3" fmla="val 18276"/>
                </a:avLst>
              </a:prstGeom>
              <a:solidFill>
                <a:srgbClr val="0224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zidenz-Grotesk Pro Light" panose="02000506040000020003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50" name="Арка 49">
                <a:extLst>
                  <a:ext uri="{FF2B5EF4-FFF2-40B4-BE49-F238E27FC236}">
                    <a16:creationId xmlns:a16="http://schemas.microsoft.com/office/drawing/2014/main" id="{CB6CFF77-9FAB-AE70-98D6-F387A2B00F53}"/>
                  </a:ext>
                </a:extLst>
              </p:cNvPr>
              <p:cNvSpPr/>
              <p:nvPr/>
            </p:nvSpPr>
            <p:spPr>
              <a:xfrm>
                <a:off x="4266634" y="977900"/>
                <a:ext cx="2794000" cy="2794000"/>
              </a:xfrm>
              <a:prstGeom prst="blockArc">
                <a:avLst>
                  <a:gd name="adj1" fmla="val 14963821"/>
                  <a:gd name="adj2" fmla="val 21579196"/>
                  <a:gd name="adj3" fmla="val 1046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zidenz-Grotesk Pro Light" panose="02000506040000020003" pitchFamily="50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4" name="Блок-схема: узел 43">
              <a:extLst>
                <a:ext uri="{FF2B5EF4-FFF2-40B4-BE49-F238E27FC236}">
                  <a16:creationId xmlns:a16="http://schemas.microsoft.com/office/drawing/2014/main" id="{12AF1372-7353-1C01-4CCC-50F1B83BEF5B}"/>
                </a:ext>
              </a:extLst>
            </p:cNvPr>
            <p:cNvSpPr/>
            <p:nvPr/>
          </p:nvSpPr>
          <p:spPr>
            <a:xfrm>
              <a:off x="4888705" y="2288978"/>
              <a:ext cx="266103" cy="266103"/>
            </a:xfrm>
            <a:prstGeom prst="flowChartConnector">
              <a:avLst/>
            </a:prstGeom>
            <a:solidFill>
              <a:srgbClr val="C90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zidenz-Grotesk Pro Light" panose="02000506040000020003" pitchFamily="50" charset="0"/>
                <a:ea typeface="+mn-ea"/>
                <a:cs typeface="+mn-cs"/>
              </a:endParaRPr>
            </a:p>
          </p:txBody>
        </p:sp>
        <p:sp>
          <p:nvSpPr>
            <p:cNvPr id="45" name="Блок-схема: узел 44">
              <a:extLst>
                <a:ext uri="{FF2B5EF4-FFF2-40B4-BE49-F238E27FC236}">
                  <a16:creationId xmlns:a16="http://schemas.microsoft.com/office/drawing/2014/main" id="{71BC1C1D-68AF-D384-A853-065EC167BA81}"/>
                </a:ext>
              </a:extLst>
            </p:cNvPr>
            <p:cNvSpPr/>
            <p:nvPr/>
          </p:nvSpPr>
          <p:spPr>
            <a:xfrm>
              <a:off x="5194213" y="2391372"/>
              <a:ext cx="266103" cy="266103"/>
            </a:xfrm>
            <a:prstGeom prst="flowChartConnector">
              <a:avLst/>
            </a:prstGeom>
            <a:solidFill>
              <a:srgbClr val="0224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zidenz-Grotesk Pro Light" panose="02000506040000020003" pitchFamily="50" charset="0"/>
                <a:ea typeface="+mn-ea"/>
                <a:cs typeface="+mn-cs"/>
              </a:endParaRPr>
            </a:p>
          </p:txBody>
        </p:sp>
        <p:sp>
          <p:nvSpPr>
            <p:cNvPr id="46" name="Блок-схема: узел 45">
              <a:extLst>
                <a:ext uri="{FF2B5EF4-FFF2-40B4-BE49-F238E27FC236}">
                  <a16:creationId xmlns:a16="http://schemas.microsoft.com/office/drawing/2014/main" id="{4F19177C-1578-6137-F63C-2D15FF2F2360}"/>
                </a:ext>
              </a:extLst>
            </p:cNvPr>
            <p:cNvSpPr/>
            <p:nvPr/>
          </p:nvSpPr>
          <p:spPr>
            <a:xfrm>
              <a:off x="4575276" y="3027464"/>
              <a:ext cx="294380" cy="29438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zidenz-Grotesk Pro Light" panose="02000506040000020003" pitchFamily="50" charset="0"/>
                <a:ea typeface="+mn-ea"/>
                <a:cs typeface="+mn-cs"/>
              </a:endParaRPr>
            </a:p>
          </p:txBody>
        </p:sp>
      </p:grp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89E4CBCE-5CC6-91A6-24AA-E154514D03A0}"/>
              </a:ext>
            </a:extLst>
          </p:cNvPr>
          <p:cNvSpPr/>
          <p:nvPr/>
        </p:nvSpPr>
        <p:spPr>
          <a:xfrm>
            <a:off x="3311368" y="4388140"/>
            <a:ext cx="2538430" cy="1801490"/>
          </a:xfrm>
          <a:prstGeom prst="roundRect">
            <a:avLst>
              <a:gd name="adj" fmla="val 11082"/>
            </a:avLst>
          </a:prstGeom>
          <a:gradFill>
            <a:gsLst>
              <a:gs pos="0">
                <a:srgbClr val="C90237"/>
              </a:gs>
              <a:gs pos="100000">
                <a:srgbClr val="022456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203952"/>
              </a:solidFill>
              <a:effectLst/>
              <a:uLnTx/>
              <a:uFillTx/>
              <a:latin typeface="Akzidenz-Grotesk Pro Light" panose="02000506040000020003" pitchFamily="50" charset="0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840962C-383C-6F58-B3DE-B7027B8EF75E}"/>
              </a:ext>
            </a:extLst>
          </p:cNvPr>
          <p:cNvSpPr txBox="1"/>
          <p:nvPr/>
        </p:nvSpPr>
        <p:spPr>
          <a:xfrm>
            <a:off x="3450961" y="4465340"/>
            <a:ext cx="22391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Результат</a:t>
            </a:r>
          </a:p>
        </p:txBody>
      </p: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EE4DD6E0-EF3F-B54B-FF87-E487918958B1}"/>
              </a:ext>
            </a:extLst>
          </p:cNvPr>
          <p:cNvCxnSpPr>
            <a:cxnSpLocks/>
          </p:cNvCxnSpPr>
          <p:nvPr/>
        </p:nvCxnSpPr>
        <p:spPr>
          <a:xfrm flipH="1">
            <a:off x="3550157" y="5178818"/>
            <a:ext cx="1976207" cy="461665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1C9B3C8D-4EAF-537F-F81E-5F290F53F718}"/>
              </a:ext>
            </a:extLst>
          </p:cNvPr>
          <p:cNvSpPr txBox="1"/>
          <p:nvPr/>
        </p:nvSpPr>
        <p:spPr>
          <a:xfrm>
            <a:off x="3898096" y="4830865"/>
            <a:ext cx="17091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Стоимостной объем реализации БАС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6F009F9-89C6-9A06-1BD3-83779AF10D52}"/>
              </a:ext>
            </a:extLst>
          </p:cNvPr>
          <p:cNvSpPr txBox="1"/>
          <p:nvPr/>
        </p:nvSpPr>
        <p:spPr>
          <a:xfrm>
            <a:off x="3418588" y="4614023"/>
            <a:ext cx="6110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3231992-4B84-7D41-6301-BC403D1AB258}"/>
              </a:ext>
            </a:extLst>
          </p:cNvPr>
          <p:cNvSpPr txBox="1"/>
          <p:nvPr/>
        </p:nvSpPr>
        <p:spPr>
          <a:xfrm>
            <a:off x="3826001" y="5444660"/>
            <a:ext cx="1532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Объем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поддержки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D8CB3D6-3167-94E4-CC85-A530ECECBF9C}"/>
              </a:ext>
            </a:extLst>
          </p:cNvPr>
          <p:cNvSpPr txBox="1"/>
          <p:nvPr/>
        </p:nvSpPr>
        <p:spPr>
          <a:xfrm>
            <a:off x="5196940" y="5235302"/>
            <a:ext cx="6110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75AF32D-3B38-23A2-DFD3-8F1A71E976FF}"/>
              </a:ext>
            </a:extLst>
          </p:cNvPr>
          <p:cNvSpPr txBox="1"/>
          <p:nvPr/>
        </p:nvSpPr>
        <p:spPr>
          <a:xfrm>
            <a:off x="3447073" y="5895424"/>
            <a:ext cx="237685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За 4 года с даты сдачи КД</a:t>
            </a: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A77E4CC6-B457-E01A-7541-6037A07B4D5A}"/>
              </a:ext>
            </a:extLst>
          </p:cNvPr>
          <p:cNvSpPr/>
          <p:nvPr/>
        </p:nvSpPr>
        <p:spPr>
          <a:xfrm>
            <a:off x="6313251" y="1982349"/>
            <a:ext cx="5543787" cy="3150559"/>
          </a:xfrm>
          <a:prstGeom prst="roundRect">
            <a:avLst>
              <a:gd name="adj" fmla="val 10806"/>
            </a:avLst>
          </a:prstGeom>
          <a:solidFill>
            <a:srgbClr val="DDE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Прямоугольник: скругленные углы 71">
            <a:extLst>
              <a:ext uri="{FF2B5EF4-FFF2-40B4-BE49-F238E27FC236}">
                <a16:creationId xmlns:a16="http://schemas.microsoft.com/office/drawing/2014/main" id="{92EB5756-DD28-B2A5-5184-2F7E1D10DA0C}"/>
              </a:ext>
            </a:extLst>
          </p:cNvPr>
          <p:cNvSpPr/>
          <p:nvPr/>
        </p:nvSpPr>
        <p:spPr>
          <a:xfrm>
            <a:off x="6313251" y="1160461"/>
            <a:ext cx="5543787" cy="1201739"/>
          </a:xfrm>
          <a:prstGeom prst="roundRect">
            <a:avLst>
              <a:gd name="adj" fmla="val 18923"/>
            </a:avLst>
          </a:prstGeom>
          <a:gradFill>
            <a:gsLst>
              <a:gs pos="0">
                <a:srgbClr val="C90237"/>
              </a:gs>
              <a:gs pos="100000">
                <a:srgbClr val="022456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8838B65-92C6-C3F5-A7D2-3BC0C14CD2FE}"/>
              </a:ext>
            </a:extLst>
          </p:cNvPr>
          <p:cNvSpPr txBox="1"/>
          <p:nvPr/>
        </p:nvSpPr>
        <p:spPr>
          <a:xfrm>
            <a:off x="6454520" y="1275891"/>
            <a:ext cx="4175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Средства гранта</a:t>
            </a:r>
          </a:p>
        </p:txBody>
      </p: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FFADF31A-28D2-690D-6948-34F4D95CB420}"/>
              </a:ext>
            </a:extLst>
          </p:cNvPr>
          <p:cNvGrpSpPr/>
          <p:nvPr/>
        </p:nvGrpSpPr>
        <p:grpSpPr>
          <a:xfrm>
            <a:off x="6453103" y="1471170"/>
            <a:ext cx="2619778" cy="830997"/>
            <a:chOff x="7909794" y="1334485"/>
            <a:chExt cx="2619778" cy="830997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B2E922D-2C90-3190-5C46-366CF4B3528C}"/>
                </a:ext>
              </a:extLst>
            </p:cNvPr>
            <p:cNvSpPr txBox="1"/>
            <p:nvPr/>
          </p:nvSpPr>
          <p:spPr>
            <a:xfrm>
              <a:off x="7909794" y="1334485"/>
              <a:ext cx="17035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 panose="020B0503030202020304" pitchFamily="34" charset="0"/>
                  <a:ea typeface="+mn-ea"/>
                  <a:cs typeface="Clear Sans" panose="020B0503030202020304" pitchFamily="34" charset="0"/>
                </a:rPr>
                <a:t>≤</a:t>
              </a:r>
              <a:r>
                <a:rPr kumimoji="0" lang="ru-RU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 panose="020B0503030202020304" pitchFamily="34" charset="0"/>
                  <a:ea typeface="+mn-ea"/>
                  <a:cs typeface="Clear Sans" panose="020B0503030202020304" pitchFamily="34" charset="0"/>
                </a:rPr>
                <a:t>100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1602E0E-B736-7FD7-4D72-2275720A734F}"/>
                </a:ext>
              </a:extLst>
            </p:cNvPr>
            <p:cNvSpPr txBox="1"/>
            <p:nvPr/>
          </p:nvSpPr>
          <p:spPr>
            <a:xfrm>
              <a:off x="9450575" y="1450937"/>
              <a:ext cx="1078997" cy="5858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 panose="020B0503030202020304" pitchFamily="34" charset="0"/>
                  <a:ea typeface="+mn-ea"/>
                  <a:cs typeface="Clear Sans" panose="020B0503030202020304" pitchFamily="34" charset="0"/>
                </a:rPr>
                <a:t>млн руб.</a:t>
              </a:r>
            </a:p>
          </p:txBody>
        </p:sp>
      </p:grp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CC085164-25C4-48BB-E5AE-BD32FF4810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3925" y="1303677"/>
            <a:ext cx="1973528" cy="332804"/>
          </a:xfrm>
          <a:prstGeom prst="rect">
            <a:avLst/>
          </a:prstGeom>
        </p:spPr>
      </p:pic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4D74C1A2-8064-A08D-60AE-BEA93047974D}"/>
              </a:ext>
            </a:extLst>
          </p:cNvPr>
          <p:cNvSpPr txBox="1">
            <a:spLocks/>
          </p:cNvSpPr>
          <p:nvPr/>
        </p:nvSpPr>
        <p:spPr>
          <a:xfrm>
            <a:off x="9077325" y="55230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55F1B5F-4F04-4BBB-80BC-CF17F5D9F7BF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pPr>
                <a:defRPr/>
              </a:pPr>
              <a:t>16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BA7D695-B88D-B643-CE35-A251F9436F89}"/>
              </a:ext>
            </a:extLst>
          </p:cNvPr>
          <p:cNvSpPr/>
          <p:nvPr/>
        </p:nvSpPr>
        <p:spPr>
          <a:xfrm>
            <a:off x="6320002" y="4782042"/>
            <a:ext cx="5543785" cy="1286488"/>
          </a:xfrm>
          <a:prstGeom prst="roundRect">
            <a:avLst>
              <a:gd name="adj" fmla="val 12564"/>
            </a:avLst>
          </a:prstGeom>
          <a:gradFill>
            <a:gsLst>
              <a:gs pos="0">
                <a:srgbClr val="C90237"/>
              </a:gs>
              <a:gs pos="100000">
                <a:srgbClr val="022456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C16A6A-1238-8F70-EF29-50D20818FA38}"/>
              </a:ext>
            </a:extLst>
          </p:cNvPr>
          <p:cNvSpPr txBox="1"/>
          <p:nvPr/>
        </p:nvSpPr>
        <p:spPr>
          <a:xfrm>
            <a:off x="6459234" y="4825131"/>
            <a:ext cx="5404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cs typeface="Clear Sans" panose="020B0503030202020304" pitchFamily="34" charset="0"/>
              </a:rPr>
              <a:t>Финансовое обеспечение, млрд руб.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872D8475-6BA0-8A9F-51EF-3AD270B3F5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1202972"/>
              </p:ext>
            </p:extLst>
          </p:nvPr>
        </p:nvGraphicFramePr>
        <p:xfrm>
          <a:off x="6453103" y="5195502"/>
          <a:ext cx="5057231" cy="870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Таблица 57">
            <a:extLst>
              <a:ext uri="{FF2B5EF4-FFF2-40B4-BE49-F238E27FC236}">
                <a16:creationId xmlns:a16="http://schemas.microsoft.com/office/drawing/2014/main" id="{C542E2B9-2FE4-BE3C-7ED2-E61A9522B5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642307"/>
              </p:ext>
            </p:extLst>
          </p:nvPr>
        </p:nvGraphicFramePr>
        <p:xfrm>
          <a:off x="6431829" y="2378544"/>
          <a:ext cx="5388696" cy="2266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095">
                  <a:extLst>
                    <a:ext uri="{9D8B030D-6E8A-4147-A177-3AD203B41FA5}">
                      <a16:colId xmlns:a16="http://schemas.microsoft.com/office/drawing/2014/main" val="2834385042"/>
                    </a:ext>
                  </a:extLst>
                </a:gridCol>
                <a:gridCol w="4603601">
                  <a:extLst>
                    <a:ext uri="{9D8B030D-6E8A-4147-A177-3AD203B41FA5}">
                      <a16:colId xmlns:a16="http://schemas.microsoft.com/office/drawing/2014/main" val="2564606282"/>
                    </a:ext>
                  </a:extLst>
                </a:gridCol>
              </a:tblGrid>
              <a:tr h="35364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lear Sans" panose="020B0503030202020304" pitchFamily="34" charset="0"/>
                        </a:rPr>
                        <a:t>≤ 70%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lear Sans" panose="020B0503030202020304" pitchFamily="34" charset="0"/>
                        </a:rPr>
                        <a:t>Расходы на оплату труда работников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6709676"/>
                  </a:ext>
                </a:extLst>
              </a:tr>
              <a:tr h="23041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lear Sans" panose="020B0503030202020304" pitchFamily="34" charset="0"/>
                        </a:rPr>
                        <a:t>≤ 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lear Sans" panose="020B0503030202020304" pitchFamily="34" charset="0"/>
                        </a:rPr>
                        <a:t>5</a:t>
                      </a: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lear Sans" panose="020B05030302020203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lear Sans" panose="020B0503030202020304" pitchFamily="34" charset="0"/>
                        </a:rPr>
                        <a:t>Материальные расходы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lear Sans" panose="020B05030302020203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583655"/>
                  </a:ext>
                </a:extLst>
              </a:tr>
              <a:tr h="35364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lear Sans" panose="020B0503030202020304" pitchFamily="34" charset="0"/>
                        </a:rPr>
                        <a:t>≤ 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lear Sans" panose="020B0503030202020304" pitchFamily="34" charset="0"/>
                        </a:rPr>
                        <a:t>3</a:t>
                      </a: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lear Sans" panose="020B05030302020203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lear Sans" panose="020B0503030202020304" pitchFamily="34" charset="0"/>
                        </a:rPr>
                        <a:t>Расходы на аренду зданий, сооружений, оборудования и оснастки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lear Sans" panose="020B05030302020203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635637"/>
                  </a:ext>
                </a:extLst>
              </a:tr>
              <a:tr h="28368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lear Sans" panose="020B0503030202020304" pitchFamily="34" charset="0"/>
                        </a:rPr>
                        <a:t>≤ 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lear Sans" panose="020B0503030202020304" pitchFamily="34" charset="0"/>
                        </a:rPr>
                        <a:t>3</a:t>
                      </a: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lear Sans" panose="020B05030302020203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lear Sans" panose="020B0503030202020304" pitchFamily="34" charset="0"/>
                        </a:rPr>
                        <a:t>Расходы на оплату работ организаций-соисполнителей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lear Sans" panose="020B05030302020203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325379"/>
                  </a:ext>
                </a:extLst>
              </a:tr>
              <a:tr h="23041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lear Sans" panose="020B0503030202020304" pitchFamily="34" charset="0"/>
                        </a:rPr>
                        <a:t>≤ 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lear Sans" panose="020B0503030202020304" pitchFamily="34" charset="0"/>
                        </a:rPr>
                        <a:t>2</a:t>
                      </a: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lear Sans" panose="020B05030302020203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lear Sans" panose="020B0503030202020304" pitchFamily="34" charset="0"/>
                        </a:rPr>
                        <a:t>Расходы на содержание и эксплуатацию объектов основных средств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lear Sans" panose="020B05030302020203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574646"/>
                  </a:ext>
                </a:extLst>
              </a:tr>
              <a:tr h="23041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lear Sans" panose="020B0503030202020304" pitchFamily="34" charset="0"/>
                        </a:rPr>
                        <a:t>≤ 70%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lear Sans" panose="020B0503030202020304" pitchFamily="34" charset="0"/>
                        </a:rPr>
                        <a:t>Расходы на производство опытной партии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lear Sans" panose="020B05030302020203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9805422"/>
                  </a:ext>
                </a:extLst>
              </a:tr>
              <a:tr h="35364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lear Sans" panose="020B0503030202020304" pitchFamily="34" charset="0"/>
                        </a:rPr>
                        <a:t>≤ 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lear Sans" panose="020B0503030202020304" pitchFamily="34" charset="0"/>
                        </a:rPr>
                        <a:t>1</a:t>
                      </a: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lear Sans" panose="020B05030302020203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lear Sans" panose="020B0503030202020304" pitchFamily="34" charset="0"/>
                        </a:rPr>
                        <a:t>Расходы на государственную регистрацию РИД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lear Sans" panose="020B05030302020203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5399143"/>
                  </a:ext>
                </a:extLst>
              </a:tr>
              <a:tr h="23041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lear Sans" panose="020B0503030202020304" pitchFamily="34" charset="0"/>
                        </a:rPr>
                        <a:t>≤ 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lear Sans" panose="020B0503030202020304" pitchFamily="34" charset="0"/>
                        </a:rPr>
                        <a:t>3</a:t>
                      </a: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lear Sans" panose="020B05030302020203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lear Sans" panose="020B0503030202020304" pitchFamily="34" charset="0"/>
                        </a:rPr>
                        <a:t>Расходы на приобретение изделий сравнения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lear Sans" panose="020B05030302020203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97802"/>
                  </a:ext>
                </a:extLst>
              </a:tr>
            </a:tbl>
          </a:graphicData>
        </a:graphic>
      </p:graphicFrame>
      <p:sp>
        <p:nvSpPr>
          <p:cNvPr id="21" name="Номер слайда 1">
            <a:extLst>
              <a:ext uri="{FF2B5EF4-FFF2-40B4-BE49-F238E27FC236}">
                <a16:creationId xmlns:a16="http://schemas.microsoft.com/office/drawing/2014/main" id="{E357391C-B249-3DFC-3133-D194877B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8526" y="6492875"/>
            <a:ext cx="2743200" cy="365125"/>
          </a:xfrm>
        </p:spPr>
        <p:txBody>
          <a:bodyPr/>
          <a:lstStyle/>
          <a:p>
            <a:fld id="{055F1B5F-4F04-4BBB-80BC-CF17F5D9F7BF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0EEE156-A088-70AA-9C28-09E26AF58C00}"/>
              </a:ext>
            </a:extLst>
          </p:cNvPr>
          <p:cNvSpPr/>
          <p:nvPr/>
        </p:nvSpPr>
        <p:spPr>
          <a:xfrm>
            <a:off x="376098" y="3270013"/>
            <a:ext cx="5464014" cy="1023515"/>
          </a:xfrm>
          <a:prstGeom prst="roundRect">
            <a:avLst>
              <a:gd name="adj" fmla="val 20960"/>
            </a:avLst>
          </a:prstGeom>
          <a:solidFill>
            <a:srgbClr val="DDE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A2ADB8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Основное требование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A2ADB8"/>
              </a:solidFill>
              <a:effectLst/>
              <a:uLnTx/>
              <a:uFillTx/>
              <a:latin typeface="Clear Sans" panose="020B0503030202020304" pitchFamily="34" charset="0"/>
              <a:ea typeface="+mn-ea"/>
              <a:cs typeface="Clear Sans" panose="020B0503030202020304" pitchFamily="34" charset="0"/>
            </a:endParaRPr>
          </a:p>
          <a:p>
            <a:pPr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Наличие сертификата страны происхождения товаров (СТ-1) 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или заключения о происхождении (постановление № 719)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lear Sans" panose="020B0503030202020304" pitchFamily="34" charset="0"/>
              <a:ea typeface="+mn-ea"/>
              <a:cs typeface="Clear Sans" panose="020B0503030202020304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2A221C0-0E33-4294-C3A8-F0EF51CA0F3F}"/>
              </a:ext>
            </a:extLst>
          </p:cNvPr>
          <p:cNvGrpSpPr/>
          <p:nvPr/>
        </p:nvGrpSpPr>
        <p:grpSpPr>
          <a:xfrm>
            <a:off x="6652230" y="6128364"/>
            <a:ext cx="2401071" cy="246221"/>
            <a:chOff x="6489065" y="6257022"/>
            <a:chExt cx="2401071" cy="246221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DF3494FF-4B9B-1DB5-AA46-311C0A50A053}"/>
                </a:ext>
              </a:extLst>
            </p:cNvPr>
            <p:cNvSpPr/>
            <p:nvPr/>
          </p:nvSpPr>
          <p:spPr>
            <a:xfrm>
              <a:off x="6489065" y="6308702"/>
              <a:ext cx="332754" cy="12499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AF0941C-A32A-C182-0B31-48F01456AD0D}"/>
                </a:ext>
              </a:extLst>
            </p:cNvPr>
            <p:cNvSpPr txBox="1"/>
            <p:nvPr/>
          </p:nvSpPr>
          <p:spPr>
            <a:xfrm>
              <a:off x="6801103" y="6257022"/>
              <a:ext cx="208903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/>
                <a:t>В соответствии с ФЗ о бюджете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2778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9355A664-CE2B-C5D6-0718-16BD91556ADC}"/>
              </a:ext>
            </a:extLst>
          </p:cNvPr>
          <p:cNvSpPr/>
          <p:nvPr/>
        </p:nvSpPr>
        <p:spPr>
          <a:xfrm>
            <a:off x="6220943" y="1551001"/>
            <a:ext cx="5597995" cy="4072497"/>
          </a:xfrm>
          <a:prstGeom prst="roundRect">
            <a:avLst>
              <a:gd name="adj" fmla="val 4246"/>
            </a:avLst>
          </a:prstGeom>
          <a:solidFill>
            <a:srgbClr val="DDE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B0514ED-D7E1-56A4-BBA9-440C33D1CE84}"/>
              </a:ext>
            </a:extLst>
          </p:cNvPr>
          <p:cNvSpPr/>
          <p:nvPr/>
        </p:nvSpPr>
        <p:spPr>
          <a:xfrm>
            <a:off x="6220943" y="1090765"/>
            <a:ext cx="5613076" cy="1132208"/>
          </a:xfrm>
          <a:prstGeom prst="roundRect">
            <a:avLst>
              <a:gd name="adj" fmla="val 16409"/>
            </a:avLst>
          </a:prstGeom>
          <a:gradFill>
            <a:gsLst>
              <a:gs pos="0">
                <a:srgbClr val="C90237"/>
              </a:gs>
              <a:gs pos="100000">
                <a:srgbClr val="022456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Результат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Количество созданных НПЦ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8900FB-0B6C-ACEE-7D40-CE226E461F1E}"/>
              </a:ext>
            </a:extLst>
          </p:cNvPr>
          <p:cNvSpPr txBox="1"/>
          <p:nvPr/>
        </p:nvSpPr>
        <p:spPr>
          <a:xfrm>
            <a:off x="6288127" y="2390779"/>
            <a:ext cx="5392681" cy="200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8896A4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Ключевые условия (критерии отбора)</a:t>
            </a:r>
          </a:p>
          <a:p>
            <a:pPr marL="171450" marR="0" lvl="0" indent="-171450" fontAlgn="auto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>
                <a:cs typeface="Clear Sans" panose="020B0503030202020304" pitchFamily="34" charset="0"/>
              </a:rPr>
              <a:t>наличие утвержденной региональной программы</a:t>
            </a:r>
          </a:p>
          <a:p>
            <a:pPr marL="171450" marR="0" lvl="0" indent="-171450" fontAlgn="auto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>
                <a:cs typeface="Clear Sans" panose="020B0503030202020304" pitchFamily="34" charset="0"/>
              </a:rPr>
              <a:t>наличие договора (соглашения) о намерениях УК по управлению и (или) содержанию НПЦ</a:t>
            </a:r>
          </a:p>
          <a:p>
            <a:pPr marL="171450" marR="0" lvl="0" indent="-171450" fontAlgn="auto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>
                <a:cs typeface="Clear Sans" panose="020B0503030202020304" pitchFamily="34" charset="0"/>
              </a:rPr>
              <a:t>наличие договоров (соглашений) о намерениях резидентов НПЦ обеспечить разработку, испытания, сертификацию, производство и вывод на рынок БАС</a:t>
            </a:r>
          </a:p>
          <a:p>
            <a:pPr marL="171450" marR="0" lvl="0" indent="-171450" fontAlgn="auto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>
                <a:cs typeface="Clear Sans" panose="020B0503030202020304" pitchFamily="34" charset="0"/>
              </a:rPr>
              <a:t>установление значений результатов использования субсидии на каждый год согласно требованиям конкурсной документацией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A000389-FE2E-E0F9-41FB-6274DADB2836}"/>
              </a:ext>
            </a:extLst>
          </p:cNvPr>
          <p:cNvSpPr/>
          <p:nvPr/>
        </p:nvSpPr>
        <p:spPr>
          <a:xfrm>
            <a:off x="5799099" y="1651391"/>
            <a:ext cx="346801" cy="78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C763412-9901-3953-0619-083BD1DFE248}"/>
              </a:ext>
            </a:extLst>
          </p:cNvPr>
          <p:cNvSpPr/>
          <p:nvPr/>
        </p:nvSpPr>
        <p:spPr>
          <a:xfrm>
            <a:off x="5795486" y="3162692"/>
            <a:ext cx="41759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zidenz-Grotesk Pro Light" panose="02000506040000020003" pitchFamily="50" charset="0"/>
              <a:ea typeface="+mn-ea"/>
              <a:cs typeface="+mn-cs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2F50939-6A2D-5845-C594-46A6D2C39689}"/>
              </a:ext>
            </a:extLst>
          </p:cNvPr>
          <p:cNvSpPr/>
          <p:nvPr/>
        </p:nvSpPr>
        <p:spPr>
          <a:xfrm>
            <a:off x="376469" y="1086845"/>
            <a:ext cx="5464014" cy="1199833"/>
          </a:xfrm>
          <a:prstGeom prst="roundRect">
            <a:avLst>
              <a:gd name="adj" fmla="val 20149"/>
            </a:avLst>
          </a:prstGeom>
          <a:solidFill>
            <a:srgbClr val="DDE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A2ADB8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Цель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/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Р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азвитие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 разработки и серийного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производства БАС, а также их компонентов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и материалов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lear Sans" panose="020B0503030202020304" pitchFamily="34" charset="0"/>
              <a:ea typeface="+mn-ea"/>
              <a:cs typeface="Clear Sans" panose="020B0503030202020304" pitchFamily="34" charset="0"/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582FFD23-F377-BE79-21B3-69569E1EDADE}"/>
              </a:ext>
            </a:extLst>
          </p:cNvPr>
          <p:cNvGrpSpPr/>
          <p:nvPr/>
        </p:nvGrpSpPr>
        <p:grpSpPr>
          <a:xfrm>
            <a:off x="371475" y="2808752"/>
            <a:ext cx="5464014" cy="1199833"/>
            <a:chOff x="371475" y="3000184"/>
            <a:chExt cx="5464014" cy="1199833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6C32AEA5-FDE5-9135-D22A-667E9157842D}"/>
                </a:ext>
              </a:extLst>
            </p:cNvPr>
            <p:cNvSpPr/>
            <p:nvPr/>
          </p:nvSpPr>
          <p:spPr>
            <a:xfrm>
              <a:off x="371475" y="3000184"/>
              <a:ext cx="5464014" cy="1199833"/>
            </a:xfrm>
            <a:prstGeom prst="roundRect">
              <a:avLst>
                <a:gd name="adj" fmla="val 20960"/>
              </a:avLst>
            </a:prstGeom>
            <a:solidFill>
              <a:srgbClr val="DDE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A2ADB8"/>
                  </a:solidFill>
                  <a:effectLst/>
                  <a:uLnTx/>
                  <a:uFillTx/>
                  <a:latin typeface="Clear Sans" panose="020B0503030202020304" pitchFamily="34" charset="0"/>
                  <a:ea typeface="+mn-ea"/>
                  <a:cs typeface="Clear Sans" panose="020B0503030202020304" pitchFamily="34" charset="0"/>
                </a:rPr>
                <a:t>Получатели поддержки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lear Sans" panose="020B0503030202020304" pitchFamily="34" charset="0"/>
                  <a:ea typeface="+mn-ea"/>
                  <a:cs typeface="Clear Sans" panose="020B0503030202020304" pitchFamily="34" charset="0"/>
                </a:rPr>
                <a:t>Субъекты Российской Федерации</a:t>
              </a:r>
            </a:p>
          </p:txBody>
        </p: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7CCE0A62-79E8-D78F-0FA6-8C7A09249712}"/>
                </a:ext>
              </a:extLst>
            </p:cNvPr>
            <p:cNvGrpSpPr/>
            <p:nvPr/>
          </p:nvGrpSpPr>
          <p:grpSpPr>
            <a:xfrm>
              <a:off x="4689191" y="3158348"/>
              <a:ext cx="971720" cy="883384"/>
              <a:chOff x="2432328" y="3201070"/>
              <a:chExt cx="576262" cy="471959"/>
            </a:xfrm>
            <a:solidFill>
              <a:srgbClr val="022456"/>
            </a:solidFill>
          </p:grpSpPr>
          <p:sp>
            <p:nvSpPr>
              <p:cNvPr id="25" name="Полилиния: фигура 24">
                <a:extLst>
                  <a:ext uri="{FF2B5EF4-FFF2-40B4-BE49-F238E27FC236}">
                    <a16:creationId xmlns:a16="http://schemas.microsoft.com/office/drawing/2014/main" id="{133861EE-203E-2CA2-1F27-69CA75C95CFF}"/>
                  </a:ext>
                </a:extLst>
              </p:cNvPr>
              <p:cNvSpPr/>
              <p:nvPr/>
            </p:nvSpPr>
            <p:spPr>
              <a:xfrm>
                <a:off x="2596635" y="3273270"/>
                <a:ext cx="247650" cy="399759"/>
              </a:xfrm>
              <a:custGeom>
                <a:avLst/>
                <a:gdLst>
                  <a:gd name="connsiteX0" fmla="*/ 185356 w 247650"/>
                  <a:gd name="connsiteY0" fmla="*/ 215456 h 399759"/>
                  <a:gd name="connsiteX1" fmla="*/ 161877 w 247650"/>
                  <a:gd name="connsiteY1" fmla="*/ 210092 h 399759"/>
                  <a:gd name="connsiteX2" fmla="*/ 161924 w 247650"/>
                  <a:gd name="connsiteY2" fmla="*/ 209550 h 399759"/>
                  <a:gd name="connsiteX3" fmla="*/ 161924 w 247650"/>
                  <a:gd name="connsiteY3" fmla="*/ 202311 h 399759"/>
                  <a:gd name="connsiteX4" fmla="*/ 123823 w 247650"/>
                  <a:gd name="connsiteY4" fmla="*/ 0 h 399759"/>
                  <a:gd name="connsiteX5" fmla="*/ 85725 w 247650"/>
                  <a:gd name="connsiteY5" fmla="*/ 202311 h 399759"/>
                  <a:gd name="connsiteX6" fmla="*/ 85725 w 247650"/>
                  <a:gd name="connsiteY6" fmla="*/ 209550 h 399759"/>
                  <a:gd name="connsiteX7" fmla="*/ 85771 w 247650"/>
                  <a:gd name="connsiteY7" fmla="*/ 210092 h 399759"/>
                  <a:gd name="connsiteX8" fmla="*/ 0 w 247650"/>
                  <a:gd name="connsiteY8" fmla="*/ 304133 h 399759"/>
                  <a:gd name="connsiteX9" fmla="*/ 0 w 247650"/>
                  <a:gd name="connsiteY9" fmla="*/ 352425 h 399759"/>
                  <a:gd name="connsiteX10" fmla="*/ 3810 w 247650"/>
                  <a:gd name="connsiteY10" fmla="*/ 360045 h 399759"/>
                  <a:gd name="connsiteX11" fmla="*/ 243840 w 247650"/>
                  <a:gd name="connsiteY11" fmla="*/ 360044 h 399759"/>
                  <a:gd name="connsiteX12" fmla="*/ 247650 w 247650"/>
                  <a:gd name="connsiteY12" fmla="*/ 352425 h 399759"/>
                  <a:gd name="connsiteX13" fmla="*/ 247650 w 247650"/>
                  <a:gd name="connsiteY13" fmla="*/ 304133 h 399759"/>
                  <a:gd name="connsiteX14" fmla="*/ 185356 w 247650"/>
                  <a:gd name="connsiteY14" fmla="*/ 215456 h 399759"/>
                  <a:gd name="connsiteX15" fmla="*/ 38100 w 247650"/>
                  <a:gd name="connsiteY15" fmla="*/ 104775 h 399759"/>
                  <a:gd name="connsiteX16" fmla="*/ 123825 w 247650"/>
                  <a:gd name="connsiteY16" fmla="*/ 19050 h 399759"/>
                  <a:gd name="connsiteX17" fmla="*/ 123824 w 247650"/>
                  <a:gd name="connsiteY17" fmla="*/ 190500 h 399759"/>
                  <a:gd name="connsiteX18" fmla="*/ 38100 w 247650"/>
                  <a:gd name="connsiteY18" fmla="*/ 104775 h 399759"/>
                  <a:gd name="connsiteX19" fmla="*/ 142875 w 247650"/>
                  <a:gd name="connsiteY19" fmla="*/ 207836 h 399759"/>
                  <a:gd name="connsiteX20" fmla="*/ 125271 w 247650"/>
                  <a:gd name="connsiteY20" fmla="*/ 228331 h 399759"/>
                  <a:gd name="connsiteX21" fmla="*/ 104775 w 247650"/>
                  <a:gd name="connsiteY21" fmla="*/ 210727 h 399759"/>
                  <a:gd name="connsiteX22" fmla="*/ 104775 w 247650"/>
                  <a:gd name="connsiteY22" fmla="*/ 207836 h 399759"/>
                  <a:gd name="connsiteX23" fmla="*/ 142875 w 247650"/>
                  <a:gd name="connsiteY23" fmla="*/ 207836 h 399759"/>
                  <a:gd name="connsiteX24" fmla="*/ 228600 w 247650"/>
                  <a:gd name="connsiteY24" fmla="*/ 347567 h 399759"/>
                  <a:gd name="connsiteX25" fmla="*/ 19050 w 247650"/>
                  <a:gd name="connsiteY25" fmla="*/ 347567 h 399759"/>
                  <a:gd name="connsiteX26" fmla="*/ 19050 w 247650"/>
                  <a:gd name="connsiteY26" fmla="*/ 304800 h 399759"/>
                  <a:gd name="connsiteX27" fmla="*/ 91070 w 247650"/>
                  <a:gd name="connsiteY27" fmla="*/ 228812 h 399759"/>
                  <a:gd name="connsiteX28" fmla="*/ 143458 w 247650"/>
                  <a:gd name="connsiteY28" fmla="*/ 241967 h 399759"/>
                  <a:gd name="connsiteX29" fmla="*/ 156612 w 247650"/>
                  <a:gd name="connsiteY29" fmla="*/ 228813 h 399759"/>
                  <a:gd name="connsiteX30" fmla="*/ 228600 w 247650"/>
                  <a:gd name="connsiteY30" fmla="*/ 304800 h 399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47650" h="399759">
                    <a:moveTo>
                      <a:pt x="185356" y="215456"/>
                    </a:moveTo>
                    <a:cubicBezTo>
                      <a:pt x="177800" y="212644"/>
                      <a:pt x="169905" y="210841"/>
                      <a:pt x="161877" y="210092"/>
                    </a:cubicBezTo>
                    <a:cubicBezTo>
                      <a:pt x="161880" y="209908"/>
                      <a:pt x="161924" y="209735"/>
                      <a:pt x="161924" y="209550"/>
                    </a:cubicBezTo>
                    <a:lnTo>
                      <a:pt x="161924" y="202311"/>
                    </a:lnTo>
                    <a:cubicBezTo>
                      <a:pt x="268272" y="159301"/>
                      <a:pt x="239992" y="1941"/>
                      <a:pt x="123823" y="0"/>
                    </a:cubicBezTo>
                    <a:cubicBezTo>
                      <a:pt x="7639" y="1950"/>
                      <a:pt x="-20608" y="159321"/>
                      <a:pt x="85725" y="202311"/>
                    </a:cubicBezTo>
                    <a:lnTo>
                      <a:pt x="85725" y="209550"/>
                    </a:lnTo>
                    <a:cubicBezTo>
                      <a:pt x="85725" y="209737"/>
                      <a:pt x="85769" y="209906"/>
                      <a:pt x="85771" y="210092"/>
                    </a:cubicBezTo>
                    <a:cubicBezTo>
                      <a:pt x="37385" y="214985"/>
                      <a:pt x="431" y="255503"/>
                      <a:pt x="0" y="304133"/>
                    </a:cubicBezTo>
                    <a:lnTo>
                      <a:pt x="0" y="352425"/>
                    </a:lnTo>
                    <a:cubicBezTo>
                      <a:pt x="20" y="355418"/>
                      <a:pt x="1428" y="358233"/>
                      <a:pt x="3810" y="360045"/>
                    </a:cubicBezTo>
                    <a:cubicBezTo>
                      <a:pt x="75059" y="412998"/>
                      <a:pt x="172592" y="412997"/>
                      <a:pt x="243840" y="360044"/>
                    </a:cubicBezTo>
                    <a:cubicBezTo>
                      <a:pt x="246240" y="358246"/>
                      <a:pt x="247651" y="355423"/>
                      <a:pt x="247650" y="352425"/>
                    </a:cubicBezTo>
                    <a:lnTo>
                      <a:pt x="247650" y="304133"/>
                    </a:lnTo>
                    <a:cubicBezTo>
                      <a:pt x="247324" y="264503"/>
                      <a:pt x="222527" y="229204"/>
                      <a:pt x="185356" y="215456"/>
                    </a:cubicBezTo>
                    <a:close/>
                    <a:moveTo>
                      <a:pt x="38100" y="104775"/>
                    </a:moveTo>
                    <a:cubicBezTo>
                      <a:pt x="38171" y="57460"/>
                      <a:pt x="76510" y="19121"/>
                      <a:pt x="123825" y="19050"/>
                    </a:cubicBezTo>
                    <a:cubicBezTo>
                      <a:pt x="237567" y="23851"/>
                      <a:pt x="237533" y="185716"/>
                      <a:pt x="123824" y="190500"/>
                    </a:cubicBezTo>
                    <a:cubicBezTo>
                      <a:pt x="76510" y="190428"/>
                      <a:pt x="38171" y="152090"/>
                      <a:pt x="38100" y="104775"/>
                    </a:cubicBezTo>
                    <a:close/>
                    <a:moveTo>
                      <a:pt x="142875" y="207836"/>
                    </a:moveTo>
                    <a:cubicBezTo>
                      <a:pt x="143673" y="218357"/>
                      <a:pt x="135792" y="227533"/>
                      <a:pt x="125271" y="228331"/>
                    </a:cubicBezTo>
                    <a:cubicBezTo>
                      <a:pt x="114750" y="229129"/>
                      <a:pt x="105573" y="221248"/>
                      <a:pt x="104775" y="210727"/>
                    </a:cubicBezTo>
                    <a:cubicBezTo>
                      <a:pt x="104702" y="209764"/>
                      <a:pt x="104702" y="208798"/>
                      <a:pt x="104775" y="207836"/>
                    </a:cubicBezTo>
                    <a:cubicBezTo>
                      <a:pt x="117372" y="210122"/>
                      <a:pt x="130278" y="210122"/>
                      <a:pt x="142875" y="207836"/>
                    </a:cubicBezTo>
                    <a:close/>
                    <a:moveTo>
                      <a:pt x="228600" y="347567"/>
                    </a:moveTo>
                    <a:cubicBezTo>
                      <a:pt x="165820" y="392012"/>
                      <a:pt x="81830" y="392012"/>
                      <a:pt x="19050" y="347567"/>
                    </a:cubicBezTo>
                    <a:lnTo>
                      <a:pt x="19050" y="304800"/>
                    </a:lnTo>
                    <a:cubicBezTo>
                      <a:pt x="19125" y="264387"/>
                      <a:pt x="50719" y="231052"/>
                      <a:pt x="91070" y="228812"/>
                    </a:cubicBezTo>
                    <a:cubicBezTo>
                      <a:pt x="101904" y="246911"/>
                      <a:pt x="125358" y="252800"/>
                      <a:pt x="143458" y="241967"/>
                    </a:cubicBezTo>
                    <a:cubicBezTo>
                      <a:pt x="148859" y="238733"/>
                      <a:pt x="153378" y="234215"/>
                      <a:pt x="156612" y="228813"/>
                    </a:cubicBezTo>
                    <a:cubicBezTo>
                      <a:pt x="196950" y="231070"/>
                      <a:pt x="228525" y="264399"/>
                      <a:pt x="228600" y="304800"/>
                    </a:cubicBezTo>
                    <a:close/>
                  </a:path>
                </a:pathLst>
              </a:custGeom>
              <a:grpFill/>
              <a:ln w="0" cap="flat">
                <a:solidFill>
                  <a:srgbClr val="20395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zidenz-Grotesk Pro Light" panose="02000506040000020003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26" name="Полилиния: фигура 25">
                <a:extLst>
                  <a:ext uri="{FF2B5EF4-FFF2-40B4-BE49-F238E27FC236}">
                    <a16:creationId xmlns:a16="http://schemas.microsoft.com/office/drawing/2014/main" id="{9D291E63-19C4-44FB-B92D-1CA686CC957E}"/>
                  </a:ext>
                </a:extLst>
              </p:cNvPr>
              <p:cNvSpPr/>
              <p:nvPr/>
            </p:nvSpPr>
            <p:spPr>
              <a:xfrm>
                <a:off x="2785420" y="3201070"/>
                <a:ext cx="223170" cy="400051"/>
              </a:xfrm>
              <a:custGeom>
                <a:avLst/>
                <a:gdLst>
                  <a:gd name="connsiteX0" fmla="*/ 137446 w 223170"/>
                  <a:gd name="connsiteY0" fmla="*/ 210027 h 400051"/>
                  <a:gd name="connsiteX1" fmla="*/ 137446 w 223170"/>
                  <a:gd name="connsiteY1" fmla="*/ 202406 h 400051"/>
                  <a:gd name="connsiteX2" fmla="*/ 99344 w 223170"/>
                  <a:gd name="connsiteY2" fmla="*/ 0 h 400051"/>
                  <a:gd name="connsiteX3" fmla="*/ 0 w 223170"/>
                  <a:gd name="connsiteY3" fmla="*/ 71628 h 400051"/>
                  <a:gd name="connsiteX4" fmla="*/ 16193 w 223170"/>
                  <a:gd name="connsiteY4" fmla="*/ 83534 h 400051"/>
                  <a:gd name="connsiteX5" fmla="*/ 185071 w 223170"/>
                  <a:gd name="connsiteY5" fmla="*/ 104776 h 400051"/>
                  <a:gd name="connsiteX6" fmla="*/ 98191 w 223170"/>
                  <a:gd name="connsiteY6" fmla="*/ 190225 h 400051"/>
                  <a:gd name="connsiteX7" fmla="*/ 58769 w 223170"/>
                  <a:gd name="connsiteY7" fmla="*/ 180309 h 400051"/>
                  <a:gd name="connsiteX8" fmla="*/ 56483 w 223170"/>
                  <a:gd name="connsiteY8" fmla="*/ 200312 h 400051"/>
                  <a:gd name="connsiteX9" fmla="*/ 61246 w 223170"/>
                  <a:gd name="connsiteY9" fmla="*/ 202312 h 400051"/>
                  <a:gd name="connsiteX10" fmla="*/ 61246 w 223170"/>
                  <a:gd name="connsiteY10" fmla="*/ 210027 h 400051"/>
                  <a:gd name="connsiteX11" fmla="*/ 53912 w 223170"/>
                  <a:gd name="connsiteY11" fmla="*/ 211075 h 400051"/>
                  <a:gd name="connsiteX12" fmla="*/ 12192 w 223170"/>
                  <a:gd name="connsiteY12" fmla="*/ 273559 h 400051"/>
                  <a:gd name="connsiteX13" fmla="*/ 48863 w 223170"/>
                  <a:gd name="connsiteY13" fmla="*/ 301086 h 400051"/>
                  <a:gd name="connsiteX14" fmla="*/ 75914 w 223170"/>
                  <a:gd name="connsiteY14" fmla="*/ 286513 h 400051"/>
                  <a:gd name="connsiteX15" fmla="*/ 86106 w 223170"/>
                  <a:gd name="connsiteY15" fmla="*/ 271654 h 400051"/>
                  <a:gd name="connsiteX16" fmla="*/ 107433 w 223170"/>
                  <a:gd name="connsiteY16" fmla="*/ 268883 h 400051"/>
                  <a:gd name="connsiteX17" fmla="*/ 110204 w 223170"/>
                  <a:gd name="connsiteY17" fmla="*/ 271654 h 400051"/>
                  <a:gd name="connsiteX18" fmla="*/ 120396 w 223170"/>
                  <a:gd name="connsiteY18" fmla="*/ 286513 h 400051"/>
                  <a:gd name="connsiteX19" fmla="*/ 147542 w 223170"/>
                  <a:gd name="connsiteY19" fmla="*/ 301181 h 400051"/>
                  <a:gd name="connsiteX20" fmla="*/ 134207 w 223170"/>
                  <a:gd name="connsiteY20" fmla="*/ 328900 h 400051"/>
                  <a:gd name="connsiteX21" fmla="*/ 128683 w 223170"/>
                  <a:gd name="connsiteY21" fmla="*/ 359189 h 400051"/>
                  <a:gd name="connsiteX22" fmla="*/ 98203 w 223170"/>
                  <a:gd name="connsiteY22" fmla="*/ 355093 h 400051"/>
                  <a:gd name="connsiteX23" fmla="*/ 76771 w 223170"/>
                  <a:gd name="connsiteY23" fmla="*/ 361951 h 400051"/>
                  <a:gd name="connsiteX24" fmla="*/ 77914 w 223170"/>
                  <a:gd name="connsiteY24" fmla="*/ 398813 h 400051"/>
                  <a:gd name="connsiteX25" fmla="*/ 99346 w 223170"/>
                  <a:gd name="connsiteY25" fmla="*/ 400051 h 400051"/>
                  <a:gd name="connsiteX26" fmla="*/ 219361 w 223170"/>
                  <a:gd name="connsiteY26" fmla="*/ 360046 h 400051"/>
                  <a:gd name="connsiteX27" fmla="*/ 223171 w 223170"/>
                  <a:gd name="connsiteY27" fmla="*/ 352426 h 400051"/>
                  <a:gd name="connsiteX28" fmla="*/ 223171 w 223170"/>
                  <a:gd name="connsiteY28" fmla="*/ 304801 h 400051"/>
                  <a:gd name="connsiteX29" fmla="*/ 137446 w 223170"/>
                  <a:gd name="connsiteY29" fmla="*/ 210027 h 400051"/>
                  <a:gd name="connsiteX30" fmla="*/ 118396 w 223170"/>
                  <a:gd name="connsiteY30" fmla="*/ 209550 h 400051"/>
                  <a:gd name="connsiteX31" fmla="*/ 99046 w 223170"/>
                  <a:gd name="connsiteY31" fmla="*/ 228361 h 400051"/>
                  <a:gd name="connsiteX32" fmla="*/ 80235 w 223170"/>
                  <a:gd name="connsiteY32" fmla="*/ 209012 h 400051"/>
                  <a:gd name="connsiteX33" fmla="*/ 80296 w 223170"/>
                  <a:gd name="connsiteY33" fmla="*/ 207740 h 400051"/>
                  <a:gd name="connsiteX34" fmla="*/ 118396 w 223170"/>
                  <a:gd name="connsiteY34" fmla="*/ 207835 h 400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23170" h="400051">
                    <a:moveTo>
                      <a:pt x="137446" y="210027"/>
                    </a:moveTo>
                    <a:lnTo>
                      <a:pt x="137446" y="202406"/>
                    </a:lnTo>
                    <a:cubicBezTo>
                      <a:pt x="243767" y="159404"/>
                      <a:pt x="215560" y="1939"/>
                      <a:pt x="99344" y="0"/>
                    </a:cubicBezTo>
                    <a:cubicBezTo>
                      <a:pt x="54266" y="11"/>
                      <a:pt x="14251" y="28862"/>
                      <a:pt x="0" y="71628"/>
                    </a:cubicBezTo>
                    <a:cubicBezTo>
                      <a:pt x="5732" y="75121"/>
                      <a:pt x="11149" y="79105"/>
                      <a:pt x="16193" y="83534"/>
                    </a:cubicBezTo>
                    <a:cubicBezTo>
                      <a:pt x="43278" y="-12724"/>
                      <a:pt x="182377" y="3606"/>
                      <a:pt x="185071" y="104776"/>
                    </a:cubicBezTo>
                    <a:cubicBezTo>
                      <a:pt x="184676" y="152363"/>
                      <a:pt x="145779" y="190620"/>
                      <a:pt x="98191" y="190225"/>
                    </a:cubicBezTo>
                    <a:cubicBezTo>
                      <a:pt x="84448" y="190111"/>
                      <a:pt x="70931" y="186711"/>
                      <a:pt x="58769" y="180309"/>
                    </a:cubicBezTo>
                    <a:cubicBezTo>
                      <a:pt x="58684" y="187037"/>
                      <a:pt x="57918" y="193738"/>
                      <a:pt x="56483" y="200312"/>
                    </a:cubicBezTo>
                    <a:cubicBezTo>
                      <a:pt x="58028" y="201076"/>
                      <a:pt x="59619" y="201744"/>
                      <a:pt x="61246" y="202312"/>
                    </a:cubicBezTo>
                    <a:lnTo>
                      <a:pt x="61246" y="210027"/>
                    </a:lnTo>
                    <a:cubicBezTo>
                      <a:pt x="58769" y="210313"/>
                      <a:pt x="56388" y="210599"/>
                      <a:pt x="53912" y="211075"/>
                    </a:cubicBezTo>
                    <a:cubicBezTo>
                      <a:pt x="46811" y="235720"/>
                      <a:pt x="32233" y="257553"/>
                      <a:pt x="12192" y="273559"/>
                    </a:cubicBezTo>
                    <a:cubicBezTo>
                      <a:pt x="26149" y="280164"/>
                      <a:pt x="38623" y="289528"/>
                      <a:pt x="48863" y="301086"/>
                    </a:cubicBezTo>
                    <a:cubicBezTo>
                      <a:pt x="52059" y="290287"/>
                      <a:pt x="66658" y="290065"/>
                      <a:pt x="75914" y="286513"/>
                    </a:cubicBezTo>
                    <a:lnTo>
                      <a:pt x="86106" y="271654"/>
                    </a:lnTo>
                    <a:cubicBezTo>
                      <a:pt x="91230" y="264999"/>
                      <a:pt x="100779" y="263759"/>
                      <a:pt x="107433" y="268883"/>
                    </a:cubicBezTo>
                    <a:cubicBezTo>
                      <a:pt x="108472" y="269683"/>
                      <a:pt x="109404" y="270614"/>
                      <a:pt x="110204" y="271654"/>
                    </a:cubicBezTo>
                    <a:lnTo>
                      <a:pt x="120396" y="286513"/>
                    </a:lnTo>
                    <a:cubicBezTo>
                      <a:pt x="129885" y="290142"/>
                      <a:pt x="144277" y="290266"/>
                      <a:pt x="147542" y="301181"/>
                    </a:cubicBezTo>
                    <a:cubicBezTo>
                      <a:pt x="151400" y="311515"/>
                      <a:pt x="139172" y="321249"/>
                      <a:pt x="134207" y="328900"/>
                    </a:cubicBezTo>
                    <a:cubicBezTo>
                      <a:pt x="133699" y="339061"/>
                      <a:pt x="138023" y="352784"/>
                      <a:pt x="128683" y="359189"/>
                    </a:cubicBezTo>
                    <a:cubicBezTo>
                      <a:pt x="119680" y="366033"/>
                      <a:pt x="107915" y="357680"/>
                      <a:pt x="98203" y="355093"/>
                    </a:cubicBezTo>
                    <a:cubicBezTo>
                      <a:pt x="91222" y="357862"/>
                      <a:pt x="84062" y="360153"/>
                      <a:pt x="76771" y="361951"/>
                    </a:cubicBezTo>
                    <a:cubicBezTo>
                      <a:pt x="77965" y="374200"/>
                      <a:pt x="78347" y="386514"/>
                      <a:pt x="77914" y="398813"/>
                    </a:cubicBezTo>
                    <a:cubicBezTo>
                      <a:pt x="85027" y="399653"/>
                      <a:pt x="92184" y="400066"/>
                      <a:pt x="99346" y="400051"/>
                    </a:cubicBezTo>
                    <a:cubicBezTo>
                      <a:pt x="142601" y="399905"/>
                      <a:pt x="184669" y="385883"/>
                      <a:pt x="219361" y="360046"/>
                    </a:cubicBezTo>
                    <a:cubicBezTo>
                      <a:pt x="221760" y="358248"/>
                      <a:pt x="223172" y="355425"/>
                      <a:pt x="223171" y="352426"/>
                    </a:cubicBezTo>
                    <a:lnTo>
                      <a:pt x="223171" y="304801"/>
                    </a:lnTo>
                    <a:cubicBezTo>
                      <a:pt x="223079" y="255920"/>
                      <a:pt x="186073" y="215007"/>
                      <a:pt x="137446" y="210027"/>
                    </a:cubicBezTo>
                    <a:close/>
                    <a:moveTo>
                      <a:pt x="118396" y="209550"/>
                    </a:moveTo>
                    <a:cubicBezTo>
                      <a:pt x="118247" y="220088"/>
                      <a:pt x="109584" y="228510"/>
                      <a:pt x="99046" y="228361"/>
                    </a:cubicBezTo>
                    <a:cubicBezTo>
                      <a:pt x="88509" y="228213"/>
                      <a:pt x="80087" y="219550"/>
                      <a:pt x="80235" y="209012"/>
                    </a:cubicBezTo>
                    <a:cubicBezTo>
                      <a:pt x="80241" y="208587"/>
                      <a:pt x="80261" y="208163"/>
                      <a:pt x="80296" y="207740"/>
                    </a:cubicBezTo>
                    <a:cubicBezTo>
                      <a:pt x="92880" y="210129"/>
                      <a:pt x="105799" y="210161"/>
                      <a:pt x="118396" y="207835"/>
                    </a:cubicBezTo>
                    <a:close/>
                  </a:path>
                </a:pathLst>
              </a:custGeom>
              <a:grpFill/>
              <a:ln w="0" cap="flat">
                <a:solidFill>
                  <a:srgbClr val="20395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zidenz-Grotesk Pro Light" panose="02000506040000020003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28" name="Полилиния: фигура 27">
                <a:extLst>
                  <a:ext uri="{FF2B5EF4-FFF2-40B4-BE49-F238E27FC236}">
                    <a16:creationId xmlns:a16="http://schemas.microsoft.com/office/drawing/2014/main" id="{87660B6B-9FDD-1173-7BC8-7F53370ED828}"/>
                  </a:ext>
                </a:extLst>
              </p:cNvPr>
              <p:cNvSpPr/>
              <p:nvPr/>
            </p:nvSpPr>
            <p:spPr>
              <a:xfrm>
                <a:off x="2432328" y="3201071"/>
                <a:ext cx="223170" cy="400050"/>
              </a:xfrm>
              <a:custGeom>
                <a:avLst/>
                <a:gdLst>
                  <a:gd name="connsiteX0" fmla="*/ 85439 w 223170"/>
                  <a:gd name="connsiteY0" fmla="*/ 291655 h 400050"/>
                  <a:gd name="connsiteX1" fmla="*/ 102775 w 223170"/>
                  <a:gd name="connsiteY1" fmla="*/ 286512 h 400050"/>
                  <a:gd name="connsiteX2" fmla="*/ 112967 w 223170"/>
                  <a:gd name="connsiteY2" fmla="*/ 271653 h 400050"/>
                  <a:gd name="connsiteX3" fmla="*/ 134294 w 223170"/>
                  <a:gd name="connsiteY3" fmla="*/ 268882 h 400050"/>
                  <a:gd name="connsiteX4" fmla="*/ 137065 w 223170"/>
                  <a:gd name="connsiteY4" fmla="*/ 271653 h 400050"/>
                  <a:gd name="connsiteX5" fmla="*/ 147256 w 223170"/>
                  <a:gd name="connsiteY5" fmla="*/ 286512 h 400050"/>
                  <a:gd name="connsiteX6" fmla="*/ 174308 w 223170"/>
                  <a:gd name="connsiteY6" fmla="*/ 301085 h 400050"/>
                  <a:gd name="connsiteX7" fmla="*/ 210884 w 223170"/>
                  <a:gd name="connsiteY7" fmla="*/ 273558 h 400050"/>
                  <a:gd name="connsiteX8" fmla="*/ 169259 w 223170"/>
                  <a:gd name="connsiteY8" fmla="*/ 211074 h 400050"/>
                  <a:gd name="connsiteX9" fmla="*/ 161925 w 223170"/>
                  <a:gd name="connsiteY9" fmla="*/ 210026 h 400050"/>
                  <a:gd name="connsiteX10" fmla="*/ 161925 w 223170"/>
                  <a:gd name="connsiteY10" fmla="*/ 202311 h 400050"/>
                  <a:gd name="connsiteX11" fmla="*/ 166688 w 223170"/>
                  <a:gd name="connsiteY11" fmla="*/ 200310 h 400050"/>
                  <a:gd name="connsiteX12" fmla="*/ 164402 w 223170"/>
                  <a:gd name="connsiteY12" fmla="*/ 180308 h 400050"/>
                  <a:gd name="connsiteX13" fmla="*/ 48015 w 223170"/>
                  <a:gd name="connsiteY13" fmla="*/ 144189 h 400050"/>
                  <a:gd name="connsiteX14" fmla="*/ 38101 w 223170"/>
                  <a:gd name="connsiteY14" fmla="*/ 104773 h 400050"/>
                  <a:gd name="connsiteX15" fmla="*/ 206978 w 223170"/>
                  <a:gd name="connsiteY15" fmla="*/ 83534 h 400050"/>
                  <a:gd name="connsiteX16" fmla="*/ 223171 w 223170"/>
                  <a:gd name="connsiteY16" fmla="*/ 71628 h 400050"/>
                  <a:gd name="connsiteX17" fmla="*/ 123825 w 223170"/>
                  <a:gd name="connsiteY17" fmla="*/ 0 h 400050"/>
                  <a:gd name="connsiteX18" fmla="*/ 85725 w 223170"/>
                  <a:gd name="connsiteY18" fmla="*/ 202406 h 400050"/>
                  <a:gd name="connsiteX19" fmla="*/ 85725 w 223170"/>
                  <a:gd name="connsiteY19" fmla="*/ 210027 h 400050"/>
                  <a:gd name="connsiteX20" fmla="*/ 0 w 223170"/>
                  <a:gd name="connsiteY20" fmla="*/ 304800 h 400050"/>
                  <a:gd name="connsiteX21" fmla="*/ 0 w 223170"/>
                  <a:gd name="connsiteY21" fmla="*/ 352425 h 400050"/>
                  <a:gd name="connsiteX22" fmla="*/ 3810 w 223170"/>
                  <a:gd name="connsiteY22" fmla="*/ 360045 h 400050"/>
                  <a:gd name="connsiteX23" fmla="*/ 123825 w 223170"/>
                  <a:gd name="connsiteY23" fmla="*/ 400050 h 400050"/>
                  <a:gd name="connsiteX24" fmla="*/ 145256 w 223170"/>
                  <a:gd name="connsiteY24" fmla="*/ 398812 h 400050"/>
                  <a:gd name="connsiteX25" fmla="*/ 146399 w 223170"/>
                  <a:gd name="connsiteY25" fmla="*/ 361950 h 400050"/>
                  <a:gd name="connsiteX26" fmla="*/ 124968 w 223170"/>
                  <a:gd name="connsiteY26" fmla="*/ 355092 h 400050"/>
                  <a:gd name="connsiteX27" fmla="*/ 94489 w 223170"/>
                  <a:gd name="connsiteY27" fmla="*/ 359188 h 400050"/>
                  <a:gd name="connsiteX28" fmla="*/ 88964 w 223170"/>
                  <a:gd name="connsiteY28" fmla="*/ 328898 h 400050"/>
                  <a:gd name="connsiteX29" fmla="*/ 78010 w 223170"/>
                  <a:gd name="connsiteY29" fmla="*/ 314611 h 400050"/>
                  <a:gd name="connsiteX30" fmla="*/ 80804 w 223170"/>
                  <a:gd name="connsiteY30" fmla="*/ 294024 h 400050"/>
                  <a:gd name="connsiteX31" fmla="*/ 85439 w 223170"/>
                  <a:gd name="connsiteY31" fmla="*/ 291655 h 400050"/>
                  <a:gd name="connsiteX32" fmla="*/ 104775 w 223170"/>
                  <a:gd name="connsiteY32" fmla="*/ 207835 h 400050"/>
                  <a:gd name="connsiteX33" fmla="*/ 142875 w 223170"/>
                  <a:gd name="connsiteY33" fmla="*/ 207740 h 400050"/>
                  <a:gd name="connsiteX34" fmla="*/ 125340 w 223170"/>
                  <a:gd name="connsiteY34" fmla="*/ 228298 h 400050"/>
                  <a:gd name="connsiteX35" fmla="*/ 104782 w 223170"/>
                  <a:gd name="connsiteY35" fmla="*/ 210762 h 400050"/>
                  <a:gd name="connsiteX36" fmla="*/ 104775 w 223170"/>
                  <a:gd name="connsiteY36" fmla="*/ 207835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23170" h="400050">
                    <a:moveTo>
                      <a:pt x="85439" y="291655"/>
                    </a:moveTo>
                    <a:lnTo>
                      <a:pt x="102775" y="286512"/>
                    </a:lnTo>
                    <a:lnTo>
                      <a:pt x="112967" y="271653"/>
                    </a:lnTo>
                    <a:cubicBezTo>
                      <a:pt x="118091" y="264998"/>
                      <a:pt x="127639" y="263758"/>
                      <a:pt x="134294" y="268882"/>
                    </a:cubicBezTo>
                    <a:cubicBezTo>
                      <a:pt x="135333" y="269682"/>
                      <a:pt x="136264" y="270613"/>
                      <a:pt x="137065" y="271653"/>
                    </a:cubicBezTo>
                    <a:lnTo>
                      <a:pt x="147256" y="286512"/>
                    </a:lnTo>
                    <a:cubicBezTo>
                      <a:pt x="156527" y="290072"/>
                      <a:pt x="171098" y="290275"/>
                      <a:pt x="174308" y="301085"/>
                    </a:cubicBezTo>
                    <a:cubicBezTo>
                      <a:pt x="184506" y="289523"/>
                      <a:pt x="196950" y="280157"/>
                      <a:pt x="210884" y="273558"/>
                    </a:cubicBezTo>
                    <a:cubicBezTo>
                      <a:pt x="190929" y="257492"/>
                      <a:pt x="176397" y="235678"/>
                      <a:pt x="169259" y="211074"/>
                    </a:cubicBezTo>
                    <a:cubicBezTo>
                      <a:pt x="166783" y="210597"/>
                      <a:pt x="164402" y="210312"/>
                      <a:pt x="161925" y="210026"/>
                    </a:cubicBezTo>
                    <a:lnTo>
                      <a:pt x="161925" y="202311"/>
                    </a:lnTo>
                    <a:cubicBezTo>
                      <a:pt x="163552" y="201743"/>
                      <a:pt x="165143" y="201075"/>
                      <a:pt x="166688" y="200310"/>
                    </a:cubicBezTo>
                    <a:cubicBezTo>
                      <a:pt x="165253" y="193737"/>
                      <a:pt x="164488" y="187035"/>
                      <a:pt x="164402" y="180308"/>
                    </a:cubicBezTo>
                    <a:cubicBezTo>
                      <a:pt x="122288" y="202473"/>
                      <a:pt x="70180" y="186302"/>
                      <a:pt x="48015" y="144189"/>
                    </a:cubicBezTo>
                    <a:cubicBezTo>
                      <a:pt x="41615" y="132029"/>
                      <a:pt x="38216" y="118515"/>
                      <a:pt x="38101" y="104773"/>
                    </a:cubicBezTo>
                    <a:cubicBezTo>
                      <a:pt x="40792" y="3625"/>
                      <a:pt x="179886" y="-12742"/>
                      <a:pt x="206978" y="83534"/>
                    </a:cubicBezTo>
                    <a:cubicBezTo>
                      <a:pt x="212021" y="79105"/>
                      <a:pt x="217439" y="75121"/>
                      <a:pt x="223171" y="71628"/>
                    </a:cubicBezTo>
                    <a:cubicBezTo>
                      <a:pt x="208919" y="28862"/>
                      <a:pt x="168904" y="10"/>
                      <a:pt x="123825" y="0"/>
                    </a:cubicBezTo>
                    <a:cubicBezTo>
                      <a:pt x="7566" y="1948"/>
                      <a:pt x="-20557" y="159451"/>
                      <a:pt x="85725" y="202406"/>
                    </a:cubicBezTo>
                    <a:lnTo>
                      <a:pt x="85725" y="210027"/>
                    </a:lnTo>
                    <a:cubicBezTo>
                      <a:pt x="37098" y="215008"/>
                      <a:pt x="93" y="255919"/>
                      <a:pt x="0" y="304800"/>
                    </a:cubicBezTo>
                    <a:lnTo>
                      <a:pt x="0" y="352425"/>
                    </a:lnTo>
                    <a:cubicBezTo>
                      <a:pt x="-1" y="355423"/>
                      <a:pt x="1411" y="358247"/>
                      <a:pt x="3810" y="360045"/>
                    </a:cubicBezTo>
                    <a:cubicBezTo>
                      <a:pt x="38502" y="385882"/>
                      <a:pt x="80569" y="399904"/>
                      <a:pt x="123825" y="400050"/>
                    </a:cubicBezTo>
                    <a:cubicBezTo>
                      <a:pt x="130987" y="400065"/>
                      <a:pt x="138144" y="399651"/>
                      <a:pt x="145256" y="398812"/>
                    </a:cubicBezTo>
                    <a:cubicBezTo>
                      <a:pt x="144826" y="386513"/>
                      <a:pt x="145208" y="374199"/>
                      <a:pt x="146399" y="361950"/>
                    </a:cubicBezTo>
                    <a:cubicBezTo>
                      <a:pt x="139109" y="360148"/>
                      <a:pt x="131949" y="357857"/>
                      <a:pt x="124968" y="355092"/>
                    </a:cubicBezTo>
                    <a:cubicBezTo>
                      <a:pt x="116046" y="357491"/>
                      <a:pt x="103205" y="366048"/>
                      <a:pt x="94489" y="359188"/>
                    </a:cubicBezTo>
                    <a:cubicBezTo>
                      <a:pt x="85152" y="352795"/>
                      <a:pt x="89470" y="339049"/>
                      <a:pt x="88964" y="328898"/>
                    </a:cubicBezTo>
                    <a:lnTo>
                      <a:pt x="78010" y="314611"/>
                    </a:lnTo>
                    <a:cubicBezTo>
                      <a:pt x="73097" y="308154"/>
                      <a:pt x="74348" y="298937"/>
                      <a:pt x="80804" y="294024"/>
                    </a:cubicBezTo>
                    <a:cubicBezTo>
                      <a:pt x="82196" y="292965"/>
                      <a:pt x="83765" y="292163"/>
                      <a:pt x="85439" y="291655"/>
                    </a:cubicBezTo>
                    <a:close/>
                    <a:moveTo>
                      <a:pt x="104775" y="207835"/>
                    </a:moveTo>
                    <a:cubicBezTo>
                      <a:pt x="117372" y="210161"/>
                      <a:pt x="130290" y="210128"/>
                      <a:pt x="142875" y="207740"/>
                    </a:cubicBezTo>
                    <a:cubicBezTo>
                      <a:pt x="143710" y="218259"/>
                      <a:pt x="135859" y="227463"/>
                      <a:pt x="125340" y="228298"/>
                    </a:cubicBezTo>
                    <a:cubicBezTo>
                      <a:pt x="114821" y="229132"/>
                      <a:pt x="105617" y="221281"/>
                      <a:pt x="104782" y="210762"/>
                    </a:cubicBezTo>
                    <a:cubicBezTo>
                      <a:pt x="104705" y="209788"/>
                      <a:pt x="104703" y="208810"/>
                      <a:pt x="104775" y="207835"/>
                    </a:cubicBezTo>
                    <a:close/>
                  </a:path>
                </a:pathLst>
              </a:custGeom>
              <a:grpFill/>
              <a:ln w="0" cap="flat">
                <a:solidFill>
                  <a:srgbClr val="20395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zidenz-Grotesk Pro Light" panose="02000506040000020003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29" name="Месяц 28">
                <a:extLst>
                  <a:ext uri="{FF2B5EF4-FFF2-40B4-BE49-F238E27FC236}">
                    <a16:creationId xmlns:a16="http://schemas.microsoft.com/office/drawing/2014/main" id="{3E736D37-AC03-C473-846B-97334015B668}"/>
                  </a:ext>
                </a:extLst>
              </p:cNvPr>
              <p:cNvSpPr/>
              <p:nvPr/>
            </p:nvSpPr>
            <p:spPr>
              <a:xfrm rot="1449700">
                <a:off x="2473913" y="3443275"/>
                <a:ext cx="140181" cy="133177"/>
              </a:xfrm>
              <a:prstGeom prst="moon">
                <a:avLst>
                  <a:gd name="adj" fmla="val 85592"/>
                </a:avLst>
              </a:prstGeom>
              <a:grpFill/>
              <a:ln w="0">
                <a:solidFill>
                  <a:srgbClr val="20395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zidenz-Grotesk Pro Light" panose="02000506040000020003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30" name="Месяц 29">
                <a:extLst>
                  <a:ext uri="{FF2B5EF4-FFF2-40B4-BE49-F238E27FC236}">
                    <a16:creationId xmlns:a16="http://schemas.microsoft.com/office/drawing/2014/main" id="{4C7CCF20-B33B-08D1-BA69-F13B7519CD0E}"/>
                  </a:ext>
                </a:extLst>
              </p:cNvPr>
              <p:cNvSpPr/>
              <p:nvPr/>
            </p:nvSpPr>
            <p:spPr>
              <a:xfrm rot="20314720" flipH="1">
                <a:off x="2831145" y="3448849"/>
                <a:ext cx="138211" cy="131884"/>
              </a:xfrm>
              <a:prstGeom prst="moon">
                <a:avLst>
                  <a:gd name="adj" fmla="val 87500"/>
                </a:avLst>
              </a:prstGeom>
              <a:grpFill/>
              <a:ln w="0">
                <a:solidFill>
                  <a:srgbClr val="20395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zidenz-Grotesk Pro Light" panose="02000506040000020003" pitchFamily="50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CBA9AE61-C5F3-4911-E435-C994E33345CF}"/>
              </a:ext>
            </a:extLst>
          </p:cNvPr>
          <p:cNvGrpSpPr/>
          <p:nvPr/>
        </p:nvGrpSpPr>
        <p:grpSpPr>
          <a:xfrm>
            <a:off x="5292007" y="1267901"/>
            <a:ext cx="1092918" cy="1088681"/>
            <a:chOff x="4481749" y="1333499"/>
            <a:chExt cx="2804876" cy="2794001"/>
          </a:xfrm>
        </p:grpSpPr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086C6362-B040-386A-3D7A-51A249F553C0}"/>
                </a:ext>
              </a:extLst>
            </p:cNvPr>
            <p:cNvGrpSpPr/>
            <p:nvPr/>
          </p:nvGrpSpPr>
          <p:grpSpPr>
            <a:xfrm rot="16200000">
              <a:off x="4481749" y="1333499"/>
              <a:ext cx="2794000" cy="2794000"/>
              <a:chOff x="4266634" y="977900"/>
              <a:chExt cx="2794000" cy="2794000"/>
            </a:xfrm>
          </p:grpSpPr>
          <p:sp>
            <p:nvSpPr>
              <p:cNvPr id="44" name="Арка 43">
                <a:extLst>
                  <a:ext uri="{FF2B5EF4-FFF2-40B4-BE49-F238E27FC236}">
                    <a16:creationId xmlns:a16="http://schemas.microsoft.com/office/drawing/2014/main" id="{314B5DE3-A308-6814-5B63-3FDE887FBB2C}"/>
                  </a:ext>
                </a:extLst>
              </p:cNvPr>
              <p:cNvSpPr/>
              <p:nvPr/>
            </p:nvSpPr>
            <p:spPr>
              <a:xfrm>
                <a:off x="4930209" y="1641475"/>
                <a:ext cx="1466850" cy="1466850"/>
              </a:xfrm>
              <a:prstGeom prst="blockArc">
                <a:avLst>
                  <a:gd name="adj1" fmla="val 10746368"/>
                  <a:gd name="adj2" fmla="val 21553088"/>
                  <a:gd name="adj3" fmla="val 18276"/>
                </a:avLst>
              </a:prstGeom>
              <a:gradFill>
                <a:gsLst>
                  <a:gs pos="0">
                    <a:srgbClr val="DDE1E5"/>
                  </a:gs>
                  <a:gs pos="100000">
                    <a:schemeClr val="bg1">
                      <a:alpha val="3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zidenz-Grotesk Pro Light" panose="02000506040000020003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46" name="Арка 45">
                <a:extLst>
                  <a:ext uri="{FF2B5EF4-FFF2-40B4-BE49-F238E27FC236}">
                    <a16:creationId xmlns:a16="http://schemas.microsoft.com/office/drawing/2014/main" id="{8E9B6F26-1B48-E1B7-CA49-FCAE911D8945}"/>
                  </a:ext>
                </a:extLst>
              </p:cNvPr>
              <p:cNvSpPr/>
              <p:nvPr/>
            </p:nvSpPr>
            <p:spPr>
              <a:xfrm>
                <a:off x="4266634" y="977900"/>
                <a:ext cx="2794000" cy="2794000"/>
              </a:xfrm>
              <a:prstGeom prst="blockArc">
                <a:avLst>
                  <a:gd name="adj1" fmla="val 13876445"/>
                  <a:gd name="adj2" fmla="val 21579196"/>
                  <a:gd name="adj3" fmla="val 10468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3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zidenz-Grotesk Pro Light" panose="02000506040000020003" pitchFamily="50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3CC302F9-2CAC-C747-806C-F1930BC8182F}"/>
                </a:ext>
              </a:extLst>
            </p:cNvPr>
            <p:cNvGrpSpPr/>
            <p:nvPr/>
          </p:nvGrpSpPr>
          <p:grpSpPr>
            <a:xfrm rot="16200000">
              <a:off x="4492625" y="1333500"/>
              <a:ext cx="2794000" cy="2794000"/>
              <a:chOff x="4266634" y="977900"/>
              <a:chExt cx="2794000" cy="2794000"/>
            </a:xfrm>
          </p:grpSpPr>
          <p:sp>
            <p:nvSpPr>
              <p:cNvPr id="39" name="Арка 38">
                <a:extLst>
                  <a:ext uri="{FF2B5EF4-FFF2-40B4-BE49-F238E27FC236}">
                    <a16:creationId xmlns:a16="http://schemas.microsoft.com/office/drawing/2014/main" id="{BB7A3852-2CE9-E169-C3BF-6E92FAA13ACB}"/>
                  </a:ext>
                </a:extLst>
              </p:cNvPr>
              <p:cNvSpPr/>
              <p:nvPr/>
            </p:nvSpPr>
            <p:spPr>
              <a:xfrm>
                <a:off x="4609534" y="1320800"/>
                <a:ext cx="2108200" cy="2108200"/>
              </a:xfrm>
              <a:prstGeom prst="blockArc">
                <a:avLst>
                  <a:gd name="adj1" fmla="val 17414120"/>
                  <a:gd name="adj2" fmla="val 21599999"/>
                  <a:gd name="adj3" fmla="val 12651"/>
                </a:avLst>
              </a:prstGeom>
              <a:solidFill>
                <a:srgbClr val="C902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zidenz-Grotesk Pro Light" panose="02000506040000020003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40" name="Арка 39">
                <a:extLst>
                  <a:ext uri="{FF2B5EF4-FFF2-40B4-BE49-F238E27FC236}">
                    <a16:creationId xmlns:a16="http://schemas.microsoft.com/office/drawing/2014/main" id="{BB3869C4-6F4A-E882-5536-D229EB27A6BD}"/>
                  </a:ext>
                </a:extLst>
              </p:cNvPr>
              <p:cNvSpPr/>
              <p:nvPr/>
            </p:nvSpPr>
            <p:spPr>
              <a:xfrm>
                <a:off x="4930209" y="1641475"/>
                <a:ext cx="1466850" cy="1466850"/>
              </a:xfrm>
              <a:prstGeom prst="blockArc">
                <a:avLst>
                  <a:gd name="adj1" fmla="val 17427789"/>
                  <a:gd name="adj2" fmla="val 21553088"/>
                  <a:gd name="adj3" fmla="val 18276"/>
                </a:avLst>
              </a:prstGeom>
              <a:solidFill>
                <a:srgbClr val="0224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zidenz-Grotesk Pro Light" panose="02000506040000020003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41" name="Арка 40">
                <a:extLst>
                  <a:ext uri="{FF2B5EF4-FFF2-40B4-BE49-F238E27FC236}">
                    <a16:creationId xmlns:a16="http://schemas.microsoft.com/office/drawing/2014/main" id="{72370302-003E-412E-554F-EADFFF567415}"/>
                  </a:ext>
                </a:extLst>
              </p:cNvPr>
              <p:cNvSpPr/>
              <p:nvPr/>
            </p:nvSpPr>
            <p:spPr>
              <a:xfrm>
                <a:off x="4266634" y="977900"/>
                <a:ext cx="2794000" cy="2794000"/>
              </a:xfrm>
              <a:prstGeom prst="blockArc">
                <a:avLst>
                  <a:gd name="adj1" fmla="val 14963821"/>
                  <a:gd name="adj2" fmla="val 21579196"/>
                  <a:gd name="adj3" fmla="val 1046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kzidenz-Grotesk Pro Light" panose="02000506040000020003" pitchFamily="50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4" name="Блок-схема: узел 33">
              <a:extLst>
                <a:ext uri="{FF2B5EF4-FFF2-40B4-BE49-F238E27FC236}">
                  <a16:creationId xmlns:a16="http://schemas.microsoft.com/office/drawing/2014/main" id="{E592A8B0-6E9F-9D9D-25DA-5B6C28DE583E}"/>
                </a:ext>
              </a:extLst>
            </p:cNvPr>
            <p:cNvSpPr/>
            <p:nvPr/>
          </p:nvSpPr>
          <p:spPr>
            <a:xfrm>
              <a:off x="4888705" y="2288978"/>
              <a:ext cx="266103" cy="266103"/>
            </a:xfrm>
            <a:prstGeom prst="flowChartConnector">
              <a:avLst/>
            </a:prstGeom>
            <a:solidFill>
              <a:srgbClr val="C90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zidenz-Grotesk Pro Light" panose="02000506040000020003" pitchFamily="50" charset="0"/>
                <a:ea typeface="+mn-ea"/>
                <a:cs typeface="+mn-cs"/>
              </a:endParaRPr>
            </a:p>
          </p:txBody>
        </p:sp>
        <p:sp>
          <p:nvSpPr>
            <p:cNvPr id="37" name="Блок-схема: узел 36">
              <a:extLst>
                <a:ext uri="{FF2B5EF4-FFF2-40B4-BE49-F238E27FC236}">
                  <a16:creationId xmlns:a16="http://schemas.microsoft.com/office/drawing/2014/main" id="{C4529950-AEE7-6846-D748-3D5925866338}"/>
                </a:ext>
              </a:extLst>
            </p:cNvPr>
            <p:cNvSpPr/>
            <p:nvPr/>
          </p:nvSpPr>
          <p:spPr>
            <a:xfrm>
              <a:off x="5194213" y="2391372"/>
              <a:ext cx="266103" cy="266103"/>
            </a:xfrm>
            <a:prstGeom prst="flowChartConnector">
              <a:avLst/>
            </a:prstGeom>
            <a:solidFill>
              <a:srgbClr val="0224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zidenz-Grotesk Pro Light" panose="02000506040000020003" pitchFamily="50" charset="0"/>
                <a:ea typeface="+mn-ea"/>
                <a:cs typeface="+mn-cs"/>
              </a:endParaRPr>
            </a:p>
          </p:txBody>
        </p:sp>
        <p:sp>
          <p:nvSpPr>
            <p:cNvPr id="38" name="Блок-схема: узел 37">
              <a:extLst>
                <a:ext uri="{FF2B5EF4-FFF2-40B4-BE49-F238E27FC236}">
                  <a16:creationId xmlns:a16="http://schemas.microsoft.com/office/drawing/2014/main" id="{7D2E12D2-A843-72D6-249E-1F6CDA27853D}"/>
                </a:ext>
              </a:extLst>
            </p:cNvPr>
            <p:cNvSpPr/>
            <p:nvPr/>
          </p:nvSpPr>
          <p:spPr>
            <a:xfrm>
              <a:off x="4575276" y="3027464"/>
              <a:ext cx="294380" cy="29438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zidenz-Grotesk Pro Light" panose="02000506040000020003" pitchFamily="50" charset="0"/>
                <a:ea typeface="+mn-ea"/>
                <a:cs typeface="+mn-cs"/>
              </a:endParaRPr>
            </a:p>
          </p:txBody>
        </p:sp>
      </p:grp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9BA275D1-198D-A8F4-9ACF-2E1BE9825ACD}"/>
              </a:ext>
            </a:extLst>
          </p:cNvPr>
          <p:cNvSpPr/>
          <p:nvPr/>
        </p:nvSpPr>
        <p:spPr>
          <a:xfrm>
            <a:off x="371475" y="4528863"/>
            <a:ext cx="5464014" cy="1199833"/>
          </a:xfrm>
          <a:prstGeom prst="roundRect">
            <a:avLst>
              <a:gd name="adj" fmla="val 20960"/>
            </a:avLst>
          </a:prstGeom>
          <a:solidFill>
            <a:srgbClr val="DDE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A2ADB8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Форма поддержки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Субсидия из федерального бюджета бюджетам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субъектов Российской Федерации на создание сети НПЦ</a:t>
            </a:r>
          </a:p>
        </p:txBody>
      </p:sp>
      <p:sp>
        <p:nvSpPr>
          <p:cNvPr id="2" name="Заголовок 4">
            <a:extLst>
              <a:ext uri="{FF2B5EF4-FFF2-40B4-BE49-F238E27FC236}">
                <a16:creationId xmlns:a16="http://schemas.microsoft.com/office/drawing/2014/main" id="{9D510045-AB55-6F68-DBF6-B1630617EA16}"/>
              </a:ext>
            </a:extLst>
          </p:cNvPr>
          <p:cNvSpPr txBox="1">
            <a:spLocks/>
          </p:cNvSpPr>
          <p:nvPr/>
        </p:nvSpPr>
        <p:spPr>
          <a:xfrm>
            <a:off x="225912" y="0"/>
            <a:ext cx="10640208" cy="679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1" b="1" dirty="0">
                <a:solidFill>
                  <a:schemeClr val="bg1"/>
                </a:solidFill>
                <a:latin typeface="+mn-lt"/>
              </a:rPr>
              <a:t>Субсидии на создание сети НПЦ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F0397E9C-4D9D-5694-01A2-DDFB1DE73A3D}"/>
              </a:ext>
            </a:extLst>
          </p:cNvPr>
          <p:cNvGrpSpPr/>
          <p:nvPr/>
        </p:nvGrpSpPr>
        <p:grpSpPr>
          <a:xfrm>
            <a:off x="6220944" y="4596489"/>
            <a:ext cx="5613075" cy="1166054"/>
            <a:chOff x="382101" y="5361432"/>
            <a:chExt cx="5480928" cy="1048854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4C11A05A-A4F7-19F3-8F2C-518AA2636AB1}"/>
                </a:ext>
              </a:extLst>
            </p:cNvPr>
            <p:cNvSpPr/>
            <p:nvPr/>
          </p:nvSpPr>
          <p:spPr>
            <a:xfrm>
              <a:off x="382101" y="5361432"/>
              <a:ext cx="5480928" cy="1018410"/>
            </a:xfrm>
            <a:prstGeom prst="roundRect">
              <a:avLst>
                <a:gd name="adj" fmla="val 21147"/>
              </a:avLst>
            </a:prstGeom>
            <a:gradFill>
              <a:gsLst>
                <a:gs pos="0">
                  <a:srgbClr val="C90237"/>
                </a:gs>
                <a:gs pos="100000">
                  <a:srgbClr val="022456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D9B304F-C7F0-61DE-7E37-57C2672F02E0}"/>
                </a:ext>
              </a:extLst>
            </p:cNvPr>
            <p:cNvSpPr txBox="1"/>
            <p:nvPr/>
          </p:nvSpPr>
          <p:spPr>
            <a:xfrm>
              <a:off x="451424" y="5415137"/>
              <a:ext cx="54045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400" dirty="0">
                  <a:solidFill>
                    <a:schemeClr val="bg1"/>
                  </a:solidFill>
                  <a:cs typeface="Clear Sans" panose="020B0503030202020304" pitchFamily="34" charset="0"/>
                </a:rPr>
                <a:t>Финансовое обеспечение, млрд руб.</a:t>
              </a:r>
            </a:p>
          </p:txBody>
        </p:sp>
        <p:graphicFrame>
          <p:nvGraphicFramePr>
            <p:cNvPr id="16" name="Диаграмма 15">
              <a:extLst>
                <a:ext uri="{FF2B5EF4-FFF2-40B4-BE49-F238E27FC236}">
                  <a16:creationId xmlns:a16="http://schemas.microsoft.com/office/drawing/2014/main" id="{61926296-F17D-9E30-FADC-EAC070016BA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80568986"/>
                </p:ext>
              </p:extLst>
            </p:nvPr>
          </p:nvGraphicFramePr>
          <p:xfrm>
            <a:off x="551947" y="5540018"/>
            <a:ext cx="5057231" cy="8702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18" name="Номер слайда 1">
            <a:extLst>
              <a:ext uri="{FF2B5EF4-FFF2-40B4-BE49-F238E27FC236}">
                <a16:creationId xmlns:a16="http://schemas.microsoft.com/office/drawing/2014/main" id="{4D6D041F-0B9D-646C-B88D-F029883D9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8526" y="6492875"/>
            <a:ext cx="2743200" cy="365125"/>
          </a:xfrm>
        </p:spPr>
        <p:txBody>
          <a:bodyPr/>
          <a:lstStyle/>
          <a:p>
            <a:fld id="{055F1B5F-4F04-4BBB-80BC-CF17F5D9F7BF}" type="slidenum">
              <a:rPr lang="ru-RU" smtClean="0"/>
              <a:pPr/>
              <a:t>17</a:t>
            </a:fld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D044C18-8A78-668F-E471-703E4131E74C}"/>
              </a:ext>
            </a:extLst>
          </p:cNvPr>
          <p:cNvGrpSpPr/>
          <p:nvPr/>
        </p:nvGrpSpPr>
        <p:grpSpPr>
          <a:xfrm>
            <a:off x="6489065" y="5827634"/>
            <a:ext cx="4947893" cy="246221"/>
            <a:chOff x="6489065" y="6257022"/>
            <a:chExt cx="4947893" cy="246221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F52984E0-467C-6425-3CB4-12C058223F5F}"/>
                </a:ext>
              </a:extLst>
            </p:cNvPr>
            <p:cNvSpPr/>
            <p:nvPr/>
          </p:nvSpPr>
          <p:spPr>
            <a:xfrm>
              <a:off x="6489065" y="6308702"/>
              <a:ext cx="332754" cy="12499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FBBBAF67-EE10-FC6C-FA00-3D316A217C14}"/>
                </a:ext>
              </a:extLst>
            </p:cNvPr>
            <p:cNvSpPr/>
            <p:nvPr/>
          </p:nvSpPr>
          <p:spPr>
            <a:xfrm>
              <a:off x="8890136" y="6308702"/>
              <a:ext cx="332754" cy="124990"/>
            </a:xfrm>
            <a:prstGeom prst="roundRect">
              <a:avLst/>
            </a:prstGeom>
            <a:solidFill>
              <a:srgbClr val="02245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0B506D3-5201-22CB-1F66-2F172611DB3D}"/>
                </a:ext>
              </a:extLst>
            </p:cNvPr>
            <p:cNvSpPr txBox="1"/>
            <p:nvPr/>
          </p:nvSpPr>
          <p:spPr>
            <a:xfrm>
              <a:off x="6801103" y="6257022"/>
              <a:ext cx="208903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/>
                <a:t>В соответствии с ФЗ о бюджете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852A7A5-2B03-B8A2-A5B3-CD36B1D943B7}"/>
                </a:ext>
              </a:extLst>
            </p:cNvPr>
            <p:cNvSpPr txBox="1"/>
            <p:nvPr/>
          </p:nvSpPr>
          <p:spPr>
            <a:xfrm>
              <a:off x="9222890" y="6257022"/>
              <a:ext cx="22140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/>
                <a:t>Дополнительное финансирование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9137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85413" y="1026751"/>
            <a:ext cx="2885756" cy="836150"/>
          </a:xfrm>
          <a:prstGeom prst="rect">
            <a:avLst/>
          </a:prstGeom>
          <a:gradFill>
            <a:gsLst>
              <a:gs pos="0">
                <a:srgbClr val="C90237"/>
              </a:gs>
              <a:gs pos="100000">
                <a:srgbClr val="022456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99316" y="1041513"/>
            <a:ext cx="2995278" cy="836150"/>
          </a:xfrm>
          <a:prstGeom prst="rect">
            <a:avLst/>
          </a:prstGeom>
          <a:gradFill>
            <a:gsLst>
              <a:gs pos="0">
                <a:srgbClr val="C90237"/>
              </a:gs>
              <a:gs pos="100000">
                <a:srgbClr val="022456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90000" y="1042138"/>
            <a:ext cx="2654976" cy="836150"/>
          </a:xfrm>
          <a:prstGeom prst="rect">
            <a:avLst/>
          </a:prstGeom>
          <a:gradFill>
            <a:gsLst>
              <a:gs pos="0">
                <a:srgbClr val="C90237"/>
              </a:gs>
              <a:gs pos="100000">
                <a:srgbClr val="022456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5F7A31-B4E3-4B4A-97CA-1F8B9EA3D862}"/>
              </a:ext>
            </a:extLst>
          </p:cNvPr>
          <p:cNvSpPr txBox="1"/>
          <p:nvPr/>
        </p:nvSpPr>
        <p:spPr>
          <a:xfrm>
            <a:off x="622650" y="1142578"/>
            <a:ext cx="2811282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b="1">
                <a:solidFill>
                  <a:srgbClr val="A97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Увеличение объемов производства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5F7A31-B4E3-4B4A-97CA-1F8B9EA3D862}"/>
              </a:ext>
            </a:extLst>
          </p:cNvPr>
          <p:cNvSpPr txBox="1"/>
          <p:nvPr/>
        </p:nvSpPr>
        <p:spPr>
          <a:xfrm>
            <a:off x="5015266" y="1234713"/>
            <a:ext cx="2563378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b="1">
                <a:solidFill>
                  <a:srgbClr val="A97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Экспортный потенциал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5F7A31-B4E3-4B4A-97CA-1F8B9EA3D862}"/>
              </a:ext>
            </a:extLst>
          </p:cNvPr>
          <p:cNvSpPr txBox="1"/>
          <p:nvPr/>
        </p:nvSpPr>
        <p:spPr>
          <a:xfrm>
            <a:off x="9438526" y="1142578"/>
            <a:ext cx="1687423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b="1">
                <a:solidFill>
                  <a:srgbClr val="A97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в экономику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15258" y="1978728"/>
            <a:ext cx="2420337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ru-RU" dirty="0">
                <a:solidFill>
                  <a:srgbClr val="01225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Государственная поддержка в виде субсидий на сертификацию, льготный лизинг и программы НИОКР (исследований и разработок) будут способствовать наращиванию производства.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045528" y="2084258"/>
            <a:ext cx="2502854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rgbClr val="01225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Повышение уровня локализации производства и улучшение качества БАС позволит увеличить экспорт российских систем.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87368" y="1933448"/>
            <a:ext cx="87080" cy="154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Номер слайда 1">
            <a:extLst>
              <a:ext uri="{FF2B5EF4-FFF2-40B4-BE49-F238E27FC236}">
                <a16:creationId xmlns:a16="http://schemas.microsoft.com/office/drawing/2014/main" id="{17435903-0E9B-4895-5F34-E0E90CC44925}"/>
              </a:ext>
            </a:extLst>
          </p:cNvPr>
          <p:cNvSpPr txBox="1">
            <a:spLocks/>
          </p:cNvSpPr>
          <p:nvPr/>
        </p:nvSpPr>
        <p:spPr>
          <a:xfrm>
            <a:off x="9438526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5F1B5F-4F04-4BBB-80BC-CF17F5D9F7BF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235F7A31-B4E3-4B4A-97CA-1F8B9EA3D8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5600" y="203105"/>
            <a:ext cx="8534400" cy="249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b="1">
                <a:solidFill>
                  <a:srgbClr val="A97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  <a:latin typeface="+mn-lt"/>
                <a:ea typeface="+mj-ea"/>
              </a:rPr>
              <a:t>Перспективы</a:t>
            </a:r>
            <a:endParaRPr lang="ru-RU" sz="1801" dirty="0">
              <a:solidFill>
                <a:schemeClr val="bg1"/>
              </a:solidFill>
              <a:latin typeface="+mn-lt"/>
              <a:ea typeface="+mj-ea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1B72AEE6-595F-EFAE-5FEC-2EDEE8F90822}"/>
              </a:ext>
            </a:extLst>
          </p:cNvPr>
          <p:cNvSpPr/>
          <p:nvPr/>
        </p:nvSpPr>
        <p:spPr>
          <a:xfrm>
            <a:off x="4579260" y="1933448"/>
            <a:ext cx="87080" cy="154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1B72AEE6-595F-EFAE-5FEC-2EDEE8F90822}"/>
              </a:ext>
            </a:extLst>
          </p:cNvPr>
          <p:cNvSpPr/>
          <p:nvPr/>
        </p:nvSpPr>
        <p:spPr>
          <a:xfrm>
            <a:off x="8685255" y="1933448"/>
            <a:ext cx="87080" cy="154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9438526" y="2001001"/>
            <a:ext cx="1802368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rgbClr val="01225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Увеличение применения БАС в сельском хозяйстве, геодезии, мониторинге природных ресурсов, логистике и спасательных операциях.</a:t>
            </a:r>
          </a:p>
        </p:txBody>
      </p:sp>
    </p:spTree>
    <p:extLst>
      <p:ext uri="{BB962C8B-B14F-4D97-AF65-F5344CB8AC3E}">
        <p14:creationId xmlns:p14="http://schemas.microsoft.com/office/powerpoint/2010/main" val="1979600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D614677-F6DE-148F-2E95-FE47F38B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-9277"/>
            <a:ext cx="8534401" cy="676773"/>
          </a:xfrm>
        </p:spPr>
        <p:txBody>
          <a:bodyPr>
            <a:normAutofit/>
          </a:bodyPr>
          <a:lstStyle/>
          <a:p>
            <a:r>
              <a:rPr lang="ru-RU" dirty="0">
                <a:latin typeface="+mn-lt"/>
              </a:rPr>
              <a:t>Структура национального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17FF3D-FC9E-649A-FD3A-40677E0DF5BC}"/>
              </a:ext>
            </a:extLst>
          </p:cNvPr>
          <p:cNvSpPr txBox="1"/>
          <p:nvPr/>
        </p:nvSpPr>
        <p:spPr>
          <a:xfrm>
            <a:off x="464472" y="1004505"/>
            <a:ext cx="2415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kzidenz-Grotesk Pro Light" panose="02000506040000020003" pitchFamily="50" charset="0"/>
              </a:defRPr>
            </a:lvl1pPr>
          </a:lstStyle>
          <a:p>
            <a:r>
              <a:rPr lang="ru-RU" sz="1600" dirty="0">
                <a:latin typeface="Clear Sans Light" panose="020B0303030202020304" pitchFamily="34" charset="0"/>
                <a:cs typeface="Clear Sans Light" panose="020B0303030202020304" pitchFamily="34" charset="0"/>
              </a:rPr>
              <a:t>Национальный проект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7FF7043-8F9C-0961-4E83-BF958C3E0F0C}"/>
              </a:ext>
            </a:extLst>
          </p:cNvPr>
          <p:cNvSpPr/>
          <p:nvPr/>
        </p:nvSpPr>
        <p:spPr>
          <a:xfrm>
            <a:off x="330200" y="1316640"/>
            <a:ext cx="3187700" cy="1298768"/>
          </a:xfrm>
          <a:prstGeom prst="roundRect">
            <a:avLst>
              <a:gd name="adj" fmla="val 19238"/>
            </a:avLst>
          </a:prstGeom>
          <a:solidFill>
            <a:srgbClr val="DDE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03952"/>
              </a:solidFill>
              <a:latin typeface="Akzidenz-Grotesk Pro Light" panose="02000506040000020003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4A86A1-5A1A-D2B6-7CFD-61032707B810}"/>
              </a:ext>
            </a:extLst>
          </p:cNvPr>
          <p:cNvSpPr txBox="1"/>
          <p:nvPr/>
        </p:nvSpPr>
        <p:spPr>
          <a:xfrm>
            <a:off x="444500" y="1504359"/>
            <a:ext cx="290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lear Sans" panose="020B0503030202020304" pitchFamily="34" charset="0"/>
                <a:cs typeface="Clear Sans" panose="020B0503030202020304" pitchFamily="34" charset="0"/>
              </a:rPr>
              <a:t>Беспилотные авиационные системы (БАС)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11D1DF-EE47-24D4-D4AA-9FB07C07F626}"/>
              </a:ext>
            </a:extLst>
          </p:cNvPr>
          <p:cNvSpPr txBox="1"/>
          <p:nvPr/>
        </p:nvSpPr>
        <p:spPr>
          <a:xfrm>
            <a:off x="383734" y="2675865"/>
            <a:ext cx="3269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lear Sans Light" panose="020B0303030202020304" pitchFamily="34" charset="0"/>
                <a:cs typeface="Clear Sans Light" panose="020B0303030202020304" pitchFamily="34" charset="0"/>
              </a:rPr>
              <a:t>Куратор национального проекта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1D6428-FD3A-CA91-7948-CC7ED7A6ECD9}"/>
              </a:ext>
            </a:extLst>
          </p:cNvPr>
          <p:cNvSpPr txBox="1"/>
          <p:nvPr/>
        </p:nvSpPr>
        <p:spPr>
          <a:xfrm>
            <a:off x="383734" y="2905365"/>
            <a:ext cx="2820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latin typeface="Clear Sans" panose="020B0503030202020304" pitchFamily="34" charset="0"/>
                <a:cs typeface="Clear Sans" panose="020B0503030202020304" pitchFamily="34" charset="0"/>
              </a:rPr>
              <a:t>В. Г. Савельев</a:t>
            </a:r>
            <a:br>
              <a:rPr lang="ru-RU" dirty="0">
                <a:latin typeface="Clear Sans" panose="020B0503030202020304" pitchFamily="34" charset="0"/>
                <a:cs typeface="Clear Sans" panose="020B0503030202020304" pitchFamily="34" charset="0"/>
              </a:rPr>
            </a:br>
            <a:endParaRPr lang="ru-RU" dirty="0"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C8838B-9764-D5F3-F072-0C0F302346E9}"/>
              </a:ext>
            </a:extLst>
          </p:cNvPr>
          <p:cNvSpPr txBox="1"/>
          <p:nvPr/>
        </p:nvSpPr>
        <p:spPr>
          <a:xfrm>
            <a:off x="383734" y="3579149"/>
            <a:ext cx="3269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lear Sans Light" panose="020B0303030202020304" pitchFamily="34" charset="0"/>
                <a:cs typeface="Clear Sans Light" panose="020B0303030202020304" pitchFamily="34" charset="0"/>
              </a:rPr>
              <a:t>Руководитель национального проекта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48112F-A252-EE71-EDA7-35B67900433C}"/>
              </a:ext>
            </a:extLst>
          </p:cNvPr>
          <p:cNvSpPr txBox="1"/>
          <p:nvPr/>
        </p:nvSpPr>
        <p:spPr>
          <a:xfrm>
            <a:off x="383734" y="3808649"/>
            <a:ext cx="2820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latin typeface="Clear Sans" panose="020B0503030202020304" pitchFamily="34" charset="0"/>
                <a:cs typeface="Clear Sans" panose="020B0503030202020304" pitchFamily="34" charset="0"/>
              </a:rPr>
              <a:t>А. А. Алиханов</a:t>
            </a:r>
          </a:p>
          <a:p>
            <a:pPr>
              <a:defRPr/>
            </a:pPr>
            <a:endParaRPr lang="ru-RU" dirty="0"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EB94C0-0B1C-AC9C-81FF-36704E697AA4}"/>
              </a:ext>
            </a:extLst>
          </p:cNvPr>
          <p:cNvSpPr txBox="1"/>
          <p:nvPr/>
        </p:nvSpPr>
        <p:spPr>
          <a:xfrm>
            <a:off x="383734" y="4513210"/>
            <a:ext cx="3269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lear Sans Light" panose="020B0303030202020304" pitchFamily="34" charset="0"/>
                <a:cs typeface="Clear Sans Light" panose="020B0303030202020304" pitchFamily="34" charset="0"/>
              </a:rPr>
              <a:t>Администратор национального проекта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114BE4-352A-00C8-C76F-1CECA2B50667}"/>
              </a:ext>
            </a:extLst>
          </p:cNvPr>
          <p:cNvSpPr txBox="1"/>
          <p:nvPr/>
        </p:nvSpPr>
        <p:spPr>
          <a:xfrm>
            <a:off x="383734" y="4742710"/>
            <a:ext cx="2820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latin typeface="Clear Sans" panose="020B0503030202020304" pitchFamily="34" charset="0"/>
                <a:cs typeface="Clear Sans" panose="020B0503030202020304" pitchFamily="34" charset="0"/>
              </a:rPr>
              <a:t>В. В. Шпак</a:t>
            </a:r>
          </a:p>
          <a:p>
            <a:pPr>
              <a:defRPr/>
            </a:pPr>
            <a:endParaRPr lang="ru-RU" dirty="0"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0BA9DF-42AF-C1DB-7B43-17A504744D65}"/>
              </a:ext>
            </a:extLst>
          </p:cNvPr>
          <p:cNvSpPr txBox="1"/>
          <p:nvPr/>
        </p:nvSpPr>
        <p:spPr>
          <a:xfrm>
            <a:off x="6084687" y="1004505"/>
            <a:ext cx="2415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kzidenz-Grotesk Pro Light" panose="02000506040000020003" pitchFamily="50" charset="0"/>
              </a:defRPr>
            </a:lvl1pPr>
          </a:lstStyle>
          <a:p>
            <a:r>
              <a:rPr lang="ru-RU" sz="1600" dirty="0">
                <a:latin typeface="Clear Sans Light" panose="020B0303030202020304" pitchFamily="34" charset="0"/>
                <a:cs typeface="Clear Sans Light" panose="020B0303030202020304" pitchFamily="34" charset="0"/>
              </a:rPr>
              <a:t>Федеральные проекты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7761BB-D296-C4C0-D6AF-BEDE315E5AE5}"/>
              </a:ext>
            </a:extLst>
          </p:cNvPr>
          <p:cNvSpPr txBox="1"/>
          <p:nvPr/>
        </p:nvSpPr>
        <p:spPr>
          <a:xfrm>
            <a:off x="383734" y="5447271"/>
            <a:ext cx="3606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lear Sans Light" panose="020B0303030202020304" pitchFamily="34" charset="0"/>
                <a:cs typeface="Clear Sans Light" panose="020B0303030202020304" pitchFamily="34" charset="0"/>
              </a:rPr>
              <a:t>Куратор федеральных проектов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4127AB-335D-0A3B-5F23-4107A82330E4}"/>
              </a:ext>
            </a:extLst>
          </p:cNvPr>
          <p:cNvSpPr txBox="1"/>
          <p:nvPr/>
        </p:nvSpPr>
        <p:spPr>
          <a:xfrm>
            <a:off x="383734" y="5676772"/>
            <a:ext cx="1781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latin typeface="Clear Sans" panose="020B0503030202020304" pitchFamily="34" charset="0"/>
                <a:cs typeface="Clear Sans" panose="020B0503030202020304" pitchFamily="34" charset="0"/>
              </a:rPr>
              <a:t>В. Г. Савельев</a:t>
            </a:r>
            <a:r>
              <a:rPr lang="ru-RU" sz="1600" dirty="0">
                <a:latin typeface="Clear Sans" panose="020B0503030202020304" pitchFamily="34" charset="0"/>
                <a:cs typeface="Clear Sans" panose="020B0503030202020304" pitchFamily="34" charset="0"/>
              </a:rPr>
              <a:t/>
            </a:r>
            <a:br>
              <a:rPr lang="ru-RU" sz="1600" dirty="0">
                <a:latin typeface="Clear Sans" panose="020B0503030202020304" pitchFamily="34" charset="0"/>
                <a:cs typeface="Clear Sans" panose="020B0503030202020304" pitchFamily="34" charset="0"/>
              </a:rPr>
            </a:br>
            <a:endParaRPr lang="ru-RU" dirty="0"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89DFAE6B-C346-9C78-3190-800F45400892}"/>
              </a:ext>
            </a:extLst>
          </p:cNvPr>
          <p:cNvSpPr/>
          <p:nvPr/>
        </p:nvSpPr>
        <p:spPr>
          <a:xfrm>
            <a:off x="5955433" y="1316640"/>
            <a:ext cx="5885529" cy="358658"/>
          </a:xfrm>
          <a:prstGeom prst="roundRect">
            <a:avLst>
              <a:gd name="adj" fmla="val 41934"/>
            </a:avLst>
          </a:prstGeom>
          <a:solidFill>
            <a:srgbClr val="D3D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03952"/>
              </a:solidFill>
              <a:latin typeface="Akzidenz-Grotesk Pro Light" panose="02000506040000020003" pitchFamily="50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8FBAF8-62FC-D98F-BA47-10768408F5BD}"/>
              </a:ext>
            </a:extLst>
          </p:cNvPr>
          <p:cNvSpPr txBox="1"/>
          <p:nvPr/>
        </p:nvSpPr>
        <p:spPr>
          <a:xfrm>
            <a:off x="6069734" y="1375093"/>
            <a:ext cx="5656928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latin typeface="Clear Sans" panose="020B0503030202020304" pitchFamily="34" charset="0"/>
                <a:cs typeface="Clear Sans" panose="020B0503030202020304" pitchFamily="34" charset="0"/>
              </a:rPr>
              <a:t>Стимулирование спроса на отечественные БАС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A6FFFEEA-40AC-AEE0-F09A-11E60677186B}"/>
              </a:ext>
            </a:extLst>
          </p:cNvPr>
          <p:cNvGrpSpPr/>
          <p:nvPr/>
        </p:nvGrpSpPr>
        <p:grpSpPr>
          <a:xfrm>
            <a:off x="6084687" y="1660652"/>
            <a:ext cx="2060575" cy="526654"/>
            <a:chOff x="325093" y="2970411"/>
            <a:chExt cx="2060575" cy="52665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5E0B9CB-CC16-7208-9509-0D50B2BD2E17}"/>
                </a:ext>
              </a:extLst>
            </p:cNvPr>
            <p:cNvSpPr txBox="1"/>
            <p:nvPr/>
          </p:nvSpPr>
          <p:spPr>
            <a:xfrm>
              <a:off x="325093" y="2970411"/>
              <a:ext cx="20605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lear Sans Light" panose="020B0303030202020304" pitchFamily="34" charset="0"/>
                  <a:cs typeface="Clear Sans Light" panose="020B0303030202020304" pitchFamily="34" charset="0"/>
                </a:rPr>
                <a:t>Ответственный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lear Sans Light" panose="020B0303030202020304" pitchFamily="34" charset="0"/>
                  <a:cs typeface="Clear Sans Light" panose="020B0303030202020304" pitchFamily="34" charset="0"/>
                </a:rPr>
                <a:t>ФОИВ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lear Sans Light" panose="020B0303030202020304" pitchFamily="34" charset="0"/>
                <a:cs typeface="Clear Sans Light" panose="020B03030302020203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93A3BD2-A96D-1B01-37C2-B295D7DABAA8}"/>
                </a:ext>
              </a:extLst>
            </p:cNvPr>
            <p:cNvSpPr txBox="1"/>
            <p:nvPr/>
          </p:nvSpPr>
          <p:spPr>
            <a:xfrm>
              <a:off x="330201" y="3189288"/>
              <a:ext cx="20554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400" dirty="0">
                  <a:latin typeface="Clear Sans" panose="020B0503030202020304" pitchFamily="34" charset="0"/>
                  <a:cs typeface="Clear Sans" panose="020B0503030202020304" pitchFamily="34" charset="0"/>
                </a:rPr>
                <a:t>Минпромторг России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434D8AF0-12E3-39B9-DCB5-3D748BD3FB9D}"/>
              </a:ext>
            </a:extLst>
          </p:cNvPr>
          <p:cNvGrpSpPr/>
          <p:nvPr/>
        </p:nvGrpSpPr>
        <p:grpSpPr>
          <a:xfrm>
            <a:off x="8576716" y="1660652"/>
            <a:ext cx="2060575" cy="526654"/>
            <a:chOff x="325093" y="2970411"/>
            <a:chExt cx="2060575" cy="52665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ADB3D2E-9027-15C6-6D85-23D1A9F03101}"/>
                </a:ext>
              </a:extLst>
            </p:cNvPr>
            <p:cNvSpPr txBox="1"/>
            <p:nvPr/>
          </p:nvSpPr>
          <p:spPr>
            <a:xfrm>
              <a:off x="325093" y="2970411"/>
              <a:ext cx="20605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lear Sans Light" panose="020B0303030202020304" pitchFamily="34" charset="0"/>
                  <a:cs typeface="Clear Sans Light" panose="020B0303030202020304" pitchFamily="34" charset="0"/>
                </a:rPr>
                <a:t>Руководитель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AA47908-08FE-08D8-DB49-9A8F462B3496}"/>
                </a:ext>
              </a:extLst>
            </p:cNvPr>
            <p:cNvSpPr txBox="1"/>
            <p:nvPr/>
          </p:nvSpPr>
          <p:spPr>
            <a:xfrm>
              <a:off x="330201" y="3189288"/>
              <a:ext cx="20554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400" dirty="0">
                  <a:latin typeface="Clear Sans" panose="020B0503030202020304" pitchFamily="34" charset="0"/>
                  <a:cs typeface="Clear Sans" panose="020B0503030202020304" pitchFamily="34" charset="0"/>
                </a:rPr>
                <a:t>В. С. Шпак </a:t>
              </a:r>
              <a:r>
                <a:rPr lang="ru-RU" sz="1000" dirty="0">
                  <a:latin typeface="Clear Sans" panose="020B0503030202020304" pitchFamily="34" charset="0"/>
                  <a:cs typeface="Clear Sans" panose="020B0503030202020304" pitchFamily="34" charset="0"/>
                </a:rPr>
                <a:t>(предлагается)</a:t>
              </a:r>
            </a:p>
          </p:txBody>
        </p:sp>
      </p:grpSp>
      <p:cxnSp>
        <p:nvCxnSpPr>
          <p:cNvPr id="69" name="Соединитель: уступ 68">
            <a:extLst>
              <a:ext uri="{FF2B5EF4-FFF2-40B4-BE49-F238E27FC236}">
                <a16:creationId xmlns:a16="http://schemas.microsoft.com/office/drawing/2014/main" id="{164F6F77-FAA3-B250-45DE-EC9BF5193038}"/>
              </a:ext>
            </a:extLst>
          </p:cNvPr>
          <p:cNvCxnSpPr>
            <a:cxnSpLocks/>
            <a:stCxn id="8" idx="3"/>
            <a:endCxn id="24" idx="1"/>
          </p:cNvCxnSpPr>
          <p:nvPr/>
        </p:nvCxnSpPr>
        <p:spPr>
          <a:xfrm flipV="1">
            <a:off x="3517900" y="1495969"/>
            <a:ext cx="2437533" cy="470055"/>
          </a:xfrm>
          <a:prstGeom prst="bentConnector3">
            <a:avLst>
              <a:gd name="adj1" fmla="val 50000"/>
            </a:avLst>
          </a:prstGeom>
          <a:ln w="19050">
            <a:solidFill>
              <a:srgbClr val="BDD3E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Соединитель: уступ 69">
            <a:extLst>
              <a:ext uri="{FF2B5EF4-FFF2-40B4-BE49-F238E27FC236}">
                <a16:creationId xmlns:a16="http://schemas.microsoft.com/office/drawing/2014/main" id="{EF771B03-1533-03C8-0869-3F15ABD9A366}"/>
              </a:ext>
            </a:extLst>
          </p:cNvPr>
          <p:cNvCxnSpPr>
            <a:cxnSpLocks/>
            <a:stCxn id="8" idx="3"/>
            <a:endCxn id="23" idx="1"/>
          </p:cNvCxnSpPr>
          <p:nvPr/>
        </p:nvCxnSpPr>
        <p:spPr>
          <a:xfrm>
            <a:off x="3517900" y="1966024"/>
            <a:ext cx="2444277" cy="513486"/>
          </a:xfrm>
          <a:prstGeom prst="bentConnector3">
            <a:avLst>
              <a:gd name="adj1" fmla="val 50000"/>
            </a:avLst>
          </a:prstGeom>
          <a:ln w="19050">
            <a:solidFill>
              <a:srgbClr val="BDD3E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Соединитель: уступ 70">
            <a:extLst>
              <a:ext uri="{FF2B5EF4-FFF2-40B4-BE49-F238E27FC236}">
                <a16:creationId xmlns:a16="http://schemas.microsoft.com/office/drawing/2014/main" id="{DCD333EB-6A3C-DB03-C63A-C42C2F462CEB}"/>
              </a:ext>
            </a:extLst>
          </p:cNvPr>
          <p:cNvCxnSpPr>
            <a:cxnSpLocks/>
            <a:stCxn id="8" idx="3"/>
            <a:endCxn id="82" idx="1"/>
          </p:cNvCxnSpPr>
          <p:nvPr/>
        </p:nvCxnSpPr>
        <p:spPr>
          <a:xfrm>
            <a:off x="3517900" y="1966024"/>
            <a:ext cx="2429441" cy="1586516"/>
          </a:xfrm>
          <a:prstGeom prst="bentConnector3">
            <a:avLst>
              <a:gd name="adj1" fmla="val 50000"/>
            </a:avLst>
          </a:prstGeom>
          <a:ln w="19050">
            <a:solidFill>
              <a:srgbClr val="BDD3E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: уступ 71">
            <a:extLst>
              <a:ext uri="{FF2B5EF4-FFF2-40B4-BE49-F238E27FC236}">
                <a16:creationId xmlns:a16="http://schemas.microsoft.com/office/drawing/2014/main" id="{E74D1AC7-6951-4984-E862-DAB343EA11F5}"/>
              </a:ext>
            </a:extLst>
          </p:cNvPr>
          <p:cNvCxnSpPr>
            <a:cxnSpLocks/>
            <a:stCxn id="8" idx="3"/>
            <a:endCxn id="97" idx="1"/>
          </p:cNvCxnSpPr>
          <p:nvPr/>
        </p:nvCxnSpPr>
        <p:spPr>
          <a:xfrm>
            <a:off x="3517900" y="1966024"/>
            <a:ext cx="2460461" cy="2660112"/>
          </a:xfrm>
          <a:prstGeom prst="bentConnector3">
            <a:avLst>
              <a:gd name="adj1" fmla="val 50000"/>
            </a:avLst>
          </a:prstGeom>
          <a:ln w="19050">
            <a:solidFill>
              <a:srgbClr val="BDD3E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Соединитель: уступ 72">
            <a:extLst>
              <a:ext uri="{FF2B5EF4-FFF2-40B4-BE49-F238E27FC236}">
                <a16:creationId xmlns:a16="http://schemas.microsoft.com/office/drawing/2014/main" id="{E8BAF857-706D-84E9-CC46-9A0F5ECC669A}"/>
              </a:ext>
            </a:extLst>
          </p:cNvPr>
          <p:cNvCxnSpPr>
            <a:cxnSpLocks/>
            <a:stCxn id="8" idx="3"/>
            <a:endCxn id="106" idx="1"/>
          </p:cNvCxnSpPr>
          <p:nvPr/>
        </p:nvCxnSpPr>
        <p:spPr>
          <a:xfrm>
            <a:off x="3517900" y="1966024"/>
            <a:ext cx="2437533" cy="3579958"/>
          </a:xfrm>
          <a:prstGeom prst="bentConnector3">
            <a:avLst>
              <a:gd name="adj1" fmla="val 50000"/>
            </a:avLst>
          </a:prstGeom>
          <a:ln w="19050">
            <a:solidFill>
              <a:srgbClr val="D6E6FE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3EF83FA-AF2A-7993-851D-ADF822815260}"/>
              </a:ext>
            </a:extLst>
          </p:cNvPr>
          <p:cNvGrpSpPr/>
          <p:nvPr/>
        </p:nvGrpSpPr>
        <p:grpSpPr>
          <a:xfrm rot="16200000">
            <a:off x="1730854" y="3223006"/>
            <a:ext cx="5478463" cy="1041462"/>
            <a:chOff x="8639769" y="1564473"/>
            <a:chExt cx="3073601" cy="728615"/>
          </a:xfrm>
          <a:solidFill>
            <a:srgbClr val="F3F3F3"/>
          </a:solidFill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47E31053-E044-278B-53D9-C1CDA3F14D43}"/>
                </a:ext>
              </a:extLst>
            </p:cNvPr>
            <p:cNvSpPr/>
            <p:nvPr/>
          </p:nvSpPr>
          <p:spPr>
            <a:xfrm>
              <a:off x="8639769" y="1564473"/>
              <a:ext cx="3073601" cy="728615"/>
            </a:xfrm>
            <a:prstGeom prst="roundRect">
              <a:avLst>
                <a:gd name="adj" fmla="val 11969"/>
              </a:avLst>
            </a:prstGeom>
            <a:gradFill>
              <a:gsLst>
                <a:gs pos="0">
                  <a:srgbClr val="C90237"/>
                </a:gs>
                <a:gs pos="100000">
                  <a:srgbClr val="022456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C02D5DA-F442-7ED1-BD7C-C0D71DAA1ECB}"/>
                </a:ext>
              </a:extLst>
            </p:cNvPr>
            <p:cNvSpPr txBox="1"/>
            <p:nvPr/>
          </p:nvSpPr>
          <p:spPr>
            <a:xfrm>
              <a:off x="8639770" y="1702693"/>
              <a:ext cx="3072806" cy="452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Президиум Комиссии</a:t>
              </a:r>
              <a:br>
                <a:rPr lang="ru-RU" b="1" dirty="0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</a:br>
              <a:r>
                <a:rPr lang="ru-RU" b="1" dirty="0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(проектный комитет НП)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DAFA3A2-CCCA-F986-08D9-0EB5F419791A}"/>
              </a:ext>
            </a:extLst>
          </p:cNvPr>
          <p:cNvGrpSpPr/>
          <p:nvPr/>
        </p:nvGrpSpPr>
        <p:grpSpPr>
          <a:xfrm>
            <a:off x="5962177" y="2300181"/>
            <a:ext cx="5885529" cy="870666"/>
            <a:chOff x="6903371" y="1440364"/>
            <a:chExt cx="5885529" cy="870666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4259C01E-1530-F718-15B6-AA28040B80EA}"/>
                </a:ext>
              </a:extLst>
            </p:cNvPr>
            <p:cNvSpPr/>
            <p:nvPr/>
          </p:nvSpPr>
          <p:spPr>
            <a:xfrm>
              <a:off x="6903371" y="1440364"/>
              <a:ext cx="5885529" cy="358658"/>
            </a:xfrm>
            <a:prstGeom prst="roundRect">
              <a:avLst>
                <a:gd name="adj" fmla="val 41934"/>
              </a:avLst>
            </a:prstGeom>
            <a:solidFill>
              <a:srgbClr val="D3D7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03952"/>
                </a:solidFill>
                <a:latin typeface="Akzidenz-Grotesk Pro Light" panose="02000506040000020003" pitchFamily="50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3DC074D-1EC8-4AB2-9020-E08B57330D03}"/>
                </a:ext>
              </a:extLst>
            </p:cNvPr>
            <p:cNvSpPr txBox="1"/>
            <p:nvPr/>
          </p:nvSpPr>
          <p:spPr>
            <a:xfrm>
              <a:off x="7010928" y="1487102"/>
              <a:ext cx="5656928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200" b="1" dirty="0"/>
                <a:t>Перспективные технологии для БАС</a:t>
              </a:r>
            </a:p>
          </p:txBody>
        </p:sp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902D1DAC-0DF2-00E2-7339-335D813521B8}"/>
                </a:ext>
              </a:extLst>
            </p:cNvPr>
            <p:cNvGrpSpPr/>
            <p:nvPr/>
          </p:nvGrpSpPr>
          <p:grpSpPr>
            <a:xfrm>
              <a:off x="7032625" y="1784376"/>
              <a:ext cx="2060575" cy="526654"/>
              <a:chOff x="325093" y="2970411"/>
              <a:chExt cx="2060575" cy="526654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F72A622-0EE5-7BC4-A606-E7A8C7C0A263}"/>
                  </a:ext>
                </a:extLst>
              </p:cNvPr>
              <p:cNvSpPr txBox="1"/>
              <p:nvPr/>
            </p:nvSpPr>
            <p:spPr>
              <a:xfrm>
                <a:off x="325093" y="2970411"/>
                <a:ext cx="20605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Clear Sans Light" panose="020B0303030202020304" pitchFamily="34" charset="0"/>
                    <a:cs typeface="Clear Sans Light" panose="020B0303030202020304" pitchFamily="34" charset="0"/>
                  </a:rPr>
                  <a:t>Ответственный </a:t>
                </a:r>
                <a:r>
                  <a:rPr kumimoji="0" lang="ru-RU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Clear Sans Light" panose="020B0303030202020304" pitchFamily="34" charset="0"/>
                    <a:cs typeface="Clear Sans Light" panose="020B0303030202020304" pitchFamily="34" charset="0"/>
                  </a:rPr>
                  <a:t>ФОИВ</a:t>
                </a:r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lear Sans Light" panose="020B0303030202020304" pitchFamily="34" charset="0"/>
                  <a:cs typeface="Clear Sans Light" panose="020B0303030202020304" pitchFamily="34" charset="0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922D9E1-9155-4429-A1D2-BC6D6FD8512E}"/>
                  </a:ext>
                </a:extLst>
              </p:cNvPr>
              <p:cNvSpPr txBox="1"/>
              <p:nvPr/>
            </p:nvSpPr>
            <p:spPr>
              <a:xfrm>
                <a:off x="330201" y="3189288"/>
                <a:ext cx="20554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sz="1400" dirty="0"/>
                  <a:t>Минобрнауки России</a:t>
                </a:r>
              </a:p>
            </p:txBody>
          </p:sp>
        </p:grpSp>
        <p:grpSp>
          <p:nvGrpSpPr>
            <p:cNvPr id="76" name="Группа 75">
              <a:extLst>
                <a:ext uri="{FF2B5EF4-FFF2-40B4-BE49-F238E27FC236}">
                  <a16:creationId xmlns:a16="http://schemas.microsoft.com/office/drawing/2014/main" id="{9B4B225F-B000-2EA9-8465-8406B66871F1}"/>
                </a:ext>
              </a:extLst>
            </p:cNvPr>
            <p:cNvGrpSpPr/>
            <p:nvPr/>
          </p:nvGrpSpPr>
          <p:grpSpPr>
            <a:xfrm>
              <a:off x="9524654" y="1784376"/>
              <a:ext cx="2060575" cy="526654"/>
              <a:chOff x="325093" y="2970411"/>
              <a:chExt cx="2060575" cy="526654"/>
            </a:xfrm>
          </p:grpSpPr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0B5585E-91D1-88C6-ED25-F7D453FEAEE8}"/>
                  </a:ext>
                </a:extLst>
              </p:cNvPr>
              <p:cNvSpPr txBox="1"/>
              <p:nvPr/>
            </p:nvSpPr>
            <p:spPr>
              <a:xfrm>
                <a:off x="325093" y="2970411"/>
                <a:ext cx="20605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Clear Sans Light" panose="020B0303030202020304" pitchFamily="34" charset="0"/>
                    <a:cs typeface="Clear Sans Light" panose="020B0303030202020304" pitchFamily="34" charset="0"/>
                  </a:rPr>
                  <a:t>Руководитель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55A580F7-5372-186F-1228-CB4180A1ACEC}"/>
                  </a:ext>
                </a:extLst>
              </p:cNvPr>
              <p:cNvSpPr txBox="1"/>
              <p:nvPr/>
            </p:nvSpPr>
            <p:spPr>
              <a:xfrm>
                <a:off x="330201" y="3189288"/>
                <a:ext cx="20554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sz="1400" dirty="0">
                    <a:latin typeface="Clear Sans" panose="020B0503030202020304" pitchFamily="34" charset="0"/>
                    <a:cs typeface="Clear Sans" panose="020B0503030202020304" pitchFamily="34" charset="0"/>
                  </a:rPr>
                  <a:t>Д. Б. Кирьянова</a:t>
                </a:r>
              </a:p>
            </p:txBody>
          </p:sp>
        </p:grp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53EA3231-9AC3-D97A-9D85-E2ECC6813FA7}"/>
              </a:ext>
            </a:extLst>
          </p:cNvPr>
          <p:cNvGrpSpPr/>
          <p:nvPr/>
        </p:nvGrpSpPr>
        <p:grpSpPr>
          <a:xfrm>
            <a:off x="5947341" y="3294821"/>
            <a:ext cx="5885529" cy="1035767"/>
            <a:chOff x="6903371" y="1440363"/>
            <a:chExt cx="5885529" cy="1035767"/>
          </a:xfrm>
        </p:grpSpPr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A4838D4F-957F-39C5-707F-28474273BEC8}"/>
                </a:ext>
              </a:extLst>
            </p:cNvPr>
            <p:cNvSpPr/>
            <p:nvPr/>
          </p:nvSpPr>
          <p:spPr>
            <a:xfrm>
              <a:off x="6903371" y="1440363"/>
              <a:ext cx="5885529" cy="515437"/>
            </a:xfrm>
            <a:prstGeom prst="roundRect">
              <a:avLst>
                <a:gd name="adj" fmla="val 41934"/>
              </a:avLst>
            </a:prstGeom>
            <a:solidFill>
              <a:srgbClr val="D3D7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03952"/>
                </a:solidFill>
                <a:latin typeface="Akzidenz-Grotesk Pro Light" panose="02000506040000020003" pitchFamily="50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B7C69DFF-FA7C-3BB0-3EDC-EC0D5143B098}"/>
                </a:ext>
              </a:extLst>
            </p:cNvPr>
            <p:cNvSpPr txBox="1"/>
            <p:nvPr/>
          </p:nvSpPr>
          <p:spPr>
            <a:xfrm>
              <a:off x="7063645" y="1491176"/>
              <a:ext cx="4582393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200" b="1" dirty="0">
                  <a:latin typeface="Clear Sans" panose="020B0503030202020304" pitchFamily="34" charset="0"/>
                  <a:cs typeface="Clear Sans" panose="020B0503030202020304" pitchFamily="34" charset="0"/>
                </a:rPr>
                <a:t>Разработка, стандартизация и серийное производство БАС и комплектующих</a:t>
              </a:r>
            </a:p>
          </p:txBody>
        </p:sp>
        <p:grpSp>
          <p:nvGrpSpPr>
            <p:cNvPr id="84" name="Группа 83">
              <a:extLst>
                <a:ext uri="{FF2B5EF4-FFF2-40B4-BE49-F238E27FC236}">
                  <a16:creationId xmlns:a16="http://schemas.microsoft.com/office/drawing/2014/main" id="{F3BDD27F-5717-903E-9351-93112E3B44E7}"/>
                </a:ext>
              </a:extLst>
            </p:cNvPr>
            <p:cNvGrpSpPr/>
            <p:nvPr/>
          </p:nvGrpSpPr>
          <p:grpSpPr>
            <a:xfrm>
              <a:off x="7032625" y="1949476"/>
              <a:ext cx="2365375" cy="526654"/>
              <a:chOff x="325093" y="3135511"/>
              <a:chExt cx="2365375" cy="526654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DC43648-EB0E-30C9-587F-8C017911125A}"/>
                  </a:ext>
                </a:extLst>
              </p:cNvPr>
              <p:cNvSpPr txBox="1"/>
              <p:nvPr/>
            </p:nvSpPr>
            <p:spPr>
              <a:xfrm>
                <a:off x="325093" y="3135511"/>
                <a:ext cx="23653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lear Sans Light" panose="020B0303030202020304" pitchFamily="34" charset="0"/>
                    <a:cs typeface="Clear Sans Light" panose="020B0303030202020304" pitchFamily="34" charset="0"/>
                  </a:rPr>
                  <a:t>Ответственный </a:t>
                </a:r>
                <a:r>
                  <a:rPr lang="ru-RU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lear Sans Light" panose="020B0303030202020304" pitchFamily="34" charset="0"/>
                    <a:cs typeface="Clear Sans Light" panose="020B0303030202020304" pitchFamily="34" charset="0"/>
                  </a:rPr>
                  <a:t>ФОИВ</a:t>
                </a:r>
                <a:endPara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 Light" panose="020B0303030202020304" pitchFamily="34" charset="0"/>
                  <a:cs typeface="Clear Sans Light" panose="020B0303030202020304" pitchFamily="34" charset="0"/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91FBD64-3268-26EC-525D-877AD2114CBC}"/>
                  </a:ext>
                </a:extLst>
              </p:cNvPr>
              <p:cNvSpPr txBox="1"/>
              <p:nvPr/>
            </p:nvSpPr>
            <p:spPr>
              <a:xfrm>
                <a:off x="330201" y="3354388"/>
                <a:ext cx="20554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sz="1400" dirty="0">
                    <a:latin typeface="Clear Sans" panose="020B0503030202020304" pitchFamily="34" charset="0"/>
                    <a:cs typeface="Clear Sans" panose="020B0503030202020304" pitchFamily="34" charset="0"/>
                  </a:rPr>
                  <a:t>Минпромторг России</a:t>
                </a:r>
              </a:p>
            </p:txBody>
          </p:sp>
        </p:grpSp>
        <p:grpSp>
          <p:nvGrpSpPr>
            <p:cNvPr id="85" name="Группа 84">
              <a:extLst>
                <a:ext uri="{FF2B5EF4-FFF2-40B4-BE49-F238E27FC236}">
                  <a16:creationId xmlns:a16="http://schemas.microsoft.com/office/drawing/2014/main" id="{9FA3564B-8384-BC92-F7B1-45E5EAE3BF8F}"/>
                </a:ext>
              </a:extLst>
            </p:cNvPr>
            <p:cNvGrpSpPr/>
            <p:nvPr/>
          </p:nvGrpSpPr>
          <p:grpSpPr>
            <a:xfrm>
              <a:off x="9524654" y="1949476"/>
              <a:ext cx="2060575" cy="526654"/>
              <a:chOff x="325093" y="3135511"/>
              <a:chExt cx="2060575" cy="526654"/>
            </a:xfrm>
          </p:grpSpPr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EFDF2F2-F707-DEAB-3535-AC90885A3695}"/>
                  </a:ext>
                </a:extLst>
              </p:cNvPr>
              <p:cNvSpPr txBox="1"/>
              <p:nvPr/>
            </p:nvSpPr>
            <p:spPr>
              <a:xfrm>
                <a:off x="325093" y="3135511"/>
                <a:ext cx="20605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Clear Sans Light" panose="020B0303030202020304" pitchFamily="34" charset="0"/>
                    <a:cs typeface="Clear Sans Light" panose="020B0303030202020304" pitchFamily="34" charset="0"/>
                  </a:rPr>
                  <a:t>Руководитель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479039A-0846-204A-746F-167854D38B5D}"/>
                  </a:ext>
                </a:extLst>
              </p:cNvPr>
              <p:cNvSpPr txBox="1"/>
              <p:nvPr/>
            </p:nvSpPr>
            <p:spPr>
              <a:xfrm>
                <a:off x="330201" y="3354388"/>
                <a:ext cx="20554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sz="1400" dirty="0">
                    <a:latin typeface="Clear Sans" panose="020B0503030202020304" pitchFamily="34" charset="0"/>
                    <a:cs typeface="Clear Sans" panose="020B0503030202020304" pitchFamily="34" charset="0"/>
                  </a:rPr>
                  <a:t>В. В. Шпак</a:t>
                </a:r>
              </a:p>
            </p:txBody>
          </p:sp>
        </p:grpSp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C5FE14E7-F500-7FE6-EADD-3E64E485F810}"/>
              </a:ext>
            </a:extLst>
          </p:cNvPr>
          <p:cNvGrpSpPr/>
          <p:nvPr/>
        </p:nvGrpSpPr>
        <p:grpSpPr>
          <a:xfrm>
            <a:off x="5978361" y="4368417"/>
            <a:ext cx="5993236" cy="1035767"/>
            <a:chOff x="5971509" y="3157521"/>
            <a:chExt cx="5993236" cy="1035767"/>
          </a:xfrm>
        </p:grpSpPr>
        <p:sp>
          <p:nvSpPr>
            <p:cNvPr id="97" name="Прямоугольник: скругленные углы 96">
              <a:extLst>
                <a:ext uri="{FF2B5EF4-FFF2-40B4-BE49-F238E27FC236}">
                  <a16:creationId xmlns:a16="http://schemas.microsoft.com/office/drawing/2014/main" id="{38C36C97-FCE4-3685-5089-925C20300C15}"/>
                </a:ext>
              </a:extLst>
            </p:cNvPr>
            <p:cNvSpPr/>
            <p:nvPr/>
          </p:nvSpPr>
          <p:spPr>
            <a:xfrm>
              <a:off x="5971509" y="3157521"/>
              <a:ext cx="5885529" cy="515437"/>
            </a:xfrm>
            <a:prstGeom prst="roundRect">
              <a:avLst>
                <a:gd name="adj" fmla="val 41934"/>
              </a:avLst>
            </a:prstGeom>
            <a:solidFill>
              <a:srgbClr val="D3D7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03952"/>
                </a:solidFill>
                <a:latin typeface="Akzidenz-Grotesk Pro Light" panose="02000506040000020003" pitchFamily="50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A97A9D5-370F-C7EC-8AC1-395B3D659574}"/>
                </a:ext>
              </a:extLst>
            </p:cNvPr>
            <p:cNvSpPr txBox="1"/>
            <p:nvPr/>
          </p:nvSpPr>
          <p:spPr>
            <a:xfrm>
              <a:off x="6079216" y="3219193"/>
              <a:ext cx="5885529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200" b="1" dirty="0"/>
                <a:t>Развитие инфраструктуры, обеспечение безопасности и формирование специализированной системы сертификации БАС</a:t>
              </a:r>
            </a:p>
          </p:txBody>
        </p:sp>
        <p:grpSp>
          <p:nvGrpSpPr>
            <p:cNvPr id="99" name="Группа 98">
              <a:extLst>
                <a:ext uri="{FF2B5EF4-FFF2-40B4-BE49-F238E27FC236}">
                  <a16:creationId xmlns:a16="http://schemas.microsoft.com/office/drawing/2014/main" id="{A2311BD8-A86B-BABE-78C8-F4199650A21E}"/>
                </a:ext>
              </a:extLst>
            </p:cNvPr>
            <p:cNvGrpSpPr/>
            <p:nvPr/>
          </p:nvGrpSpPr>
          <p:grpSpPr>
            <a:xfrm>
              <a:off x="6100763" y="3666634"/>
              <a:ext cx="2060575" cy="526654"/>
              <a:chOff x="325093" y="3135511"/>
              <a:chExt cx="2060575" cy="526654"/>
            </a:xfrm>
          </p:grpSpPr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550295D9-2DBC-BE6F-CBC7-A1D0C9102DAC}"/>
                  </a:ext>
                </a:extLst>
              </p:cNvPr>
              <p:cNvSpPr txBox="1"/>
              <p:nvPr/>
            </p:nvSpPr>
            <p:spPr>
              <a:xfrm>
                <a:off x="325093" y="3135511"/>
                <a:ext cx="20605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Clear Sans Light" panose="020B0303030202020304" pitchFamily="34" charset="0"/>
                    <a:cs typeface="Clear Sans Light" panose="020B0303030202020304" pitchFamily="34" charset="0"/>
                  </a:rPr>
                  <a:t>Ответственный </a:t>
                </a:r>
                <a:r>
                  <a:rPr kumimoji="0" lang="ru-RU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Clear Sans Light" panose="020B0303030202020304" pitchFamily="34" charset="0"/>
                    <a:cs typeface="Clear Sans Light" panose="020B0303030202020304" pitchFamily="34" charset="0"/>
                  </a:rPr>
                  <a:t>ФОИВ</a:t>
                </a:r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lear Sans Light" panose="020B0303030202020304" pitchFamily="34" charset="0"/>
                  <a:cs typeface="Clear Sans Light" panose="020B0303030202020304" pitchFamily="34" charset="0"/>
                </a:endParaRP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59F3C284-3C29-E24F-042F-A1A23F9BE89F}"/>
                  </a:ext>
                </a:extLst>
              </p:cNvPr>
              <p:cNvSpPr txBox="1"/>
              <p:nvPr/>
            </p:nvSpPr>
            <p:spPr>
              <a:xfrm>
                <a:off x="330201" y="3354388"/>
                <a:ext cx="20554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sz="1400" dirty="0">
                    <a:latin typeface="Clear Sans" panose="020B0503030202020304" pitchFamily="34" charset="0"/>
                    <a:cs typeface="Clear Sans" panose="020B0503030202020304" pitchFamily="34" charset="0"/>
                  </a:rPr>
                  <a:t>Минтранс России</a:t>
                </a:r>
              </a:p>
            </p:txBody>
          </p:sp>
        </p:grpSp>
        <p:grpSp>
          <p:nvGrpSpPr>
            <p:cNvPr id="100" name="Группа 99">
              <a:extLst>
                <a:ext uri="{FF2B5EF4-FFF2-40B4-BE49-F238E27FC236}">
                  <a16:creationId xmlns:a16="http://schemas.microsoft.com/office/drawing/2014/main" id="{DAA9DB5B-C26B-2FAA-E8F7-419F44E531D4}"/>
                </a:ext>
              </a:extLst>
            </p:cNvPr>
            <p:cNvGrpSpPr/>
            <p:nvPr/>
          </p:nvGrpSpPr>
          <p:grpSpPr>
            <a:xfrm>
              <a:off x="8592792" y="3666634"/>
              <a:ext cx="2060575" cy="526654"/>
              <a:chOff x="325093" y="3135511"/>
              <a:chExt cx="2060575" cy="526654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4F95C6FB-8F76-305F-ECE9-D1C558FF03F6}"/>
                  </a:ext>
                </a:extLst>
              </p:cNvPr>
              <p:cNvSpPr txBox="1"/>
              <p:nvPr/>
            </p:nvSpPr>
            <p:spPr>
              <a:xfrm>
                <a:off x="325093" y="3135511"/>
                <a:ext cx="20605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Clear Sans Light" panose="020B0303030202020304" pitchFamily="34" charset="0"/>
                    <a:cs typeface="Clear Sans Light" panose="020B0303030202020304" pitchFamily="34" charset="0"/>
                  </a:rPr>
                  <a:t>Руководитель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3727481-68EF-565F-3D2A-7A1BC3040BCB}"/>
                  </a:ext>
                </a:extLst>
              </p:cNvPr>
              <p:cNvSpPr txBox="1"/>
              <p:nvPr/>
            </p:nvSpPr>
            <p:spPr>
              <a:xfrm>
                <a:off x="330201" y="3354388"/>
                <a:ext cx="20554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sz="1400" dirty="0">
                    <a:latin typeface="Clear Sans" panose="020B0503030202020304" pitchFamily="34" charset="0"/>
                    <a:cs typeface="Clear Sans" panose="020B0503030202020304" pitchFamily="34" charset="0"/>
                  </a:rPr>
                  <a:t>В. В. Потешкин</a:t>
                </a:r>
              </a:p>
            </p:txBody>
          </p:sp>
        </p:grp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28382EB9-2954-274C-55AF-94C580055668}"/>
              </a:ext>
            </a:extLst>
          </p:cNvPr>
          <p:cNvGrpSpPr/>
          <p:nvPr/>
        </p:nvGrpSpPr>
        <p:grpSpPr>
          <a:xfrm>
            <a:off x="5955433" y="5366653"/>
            <a:ext cx="5885529" cy="870666"/>
            <a:chOff x="6903371" y="1440364"/>
            <a:chExt cx="5885529" cy="870666"/>
          </a:xfrm>
        </p:grpSpPr>
        <p:sp>
          <p:nvSpPr>
            <p:cNvPr id="106" name="Прямоугольник: скругленные углы 105">
              <a:extLst>
                <a:ext uri="{FF2B5EF4-FFF2-40B4-BE49-F238E27FC236}">
                  <a16:creationId xmlns:a16="http://schemas.microsoft.com/office/drawing/2014/main" id="{80BD9BE4-ACDF-7808-7842-2D5ACC15A7D3}"/>
                </a:ext>
              </a:extLst>
            </p:cNvPr>
            <p:cNvSpPr/>
            <p:nvPr/>
          </p:nvSpPr>
          <p:spPr>
            <a:xfrm>
              <a:off x="6903371" y="1440364"/>
              <a:ext cx="5885529" cy="358658"/>
            </a:xfrm>
            <a:prstGeom prst="roundRect">
              <a:avLst>
                <a:gd name="adj" fmla="val 41934"/>
              </a:avLst>
            </a:prstGeom>
            <a:solidFill>
              <a:srgbClr val="D3D7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03952"/>
                </a:solidFill>
                <a:latin typeface="Akzidenz-Grotesk Pro Light" panose="02000506040000020003" pitchFamily="50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93E8956-287F-B67F-A3A0-3A69004F2203}"/>
                </a:ext>
              </a:extLst>
            </p:cNvPr>
            <p:cNvSpPr txBox="1"/>
            <p:nvPr/>
          </p:nvSpPr>
          <p:spPr>
            <a:xfrm>
              <a:off x="7040599" y="1492183"/>
              <a:ext cx="5656928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200" b="1" dirty="0"/>
                <a:t>Кадры для БАС</a:t>
              </a:r>
            </a:p>
          </p:txBody>
        </p:sp>
        <p:grpSp>
          <p:nvGrpSpPr>
            <p:cNvPr id="108" name="Группа 107">
              <a:extLst>
                <a:ext uri="{FF2B5EF4-FFF2-40B4-BE49-F238E27FC236}">
                  <a16:creationId xmlns:a16="http://schemas.microsoft.com/office/drawing/2014/main" id="{49C3E21A-C381-9F3C-E76B-A5FE32BCCE02}"/>
                </a:ext>
              </a:extLst>
            </p:cNvPr>
            <p:cNvGrpSpPr/>
            <p:nvPr/>
          </p:nvGrpSpPr>
          <p:grpSpPr>
            <a:xfrm>
              <a:off x="7032625" y="1784376"/>
              <a:ext cx="2060575" cy="526654"/>
              <a:chOff x="325093" y="2970411"/>
              <a:chExt cx="2060575" cy="526654"/>
            </a:xfrm>
          </p:grpSpPr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217F8EA3-A584-32F7-F673-35AE17368298}"/>
                  </a:ext>
                </a:extLst>
              </p:cNvPr>
              <p:cNvSpPr txBox="1"/>
              <p:nvPr/>
            </p:nvSpPr>
            <p:spPr>
              <a:xfrm>
                <a:off x="325093" y="2970411"/>
                <a:ext cx="20605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Clear Sans Light" panose="020B0303030202020304" pitchFamily="34" charset="0"/>
                    <a:cs typeface="Clear Sans Light" panose="020B0303030202020304" pitchFamily="34" charset="0"/>
                  </a:rPr>
                  <a:t>Ответственный </a:t>
                </a:r>
                <a:r>
                  <a:rPr kumimoji="0" lang="ru-RU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Clear Sans Light" panose="020B0303030202020304" pitchFamily="34" charset="0"/>
                    <a:cs typeface="Clear Sans Light" panose="020B0303030202020304" pitchFamily="34" charset="0"/>
                  </a:rPr>
                  <a:t>ФОИВ</a:t>
                </a:r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lear Sans Light" panose="020B0303030202020304" pitchFamily="34" charset="0"/>
                  <a:cs typeface="Clear Sans Light" panose="020B0303030202020304" pitchFamily="34" charset="0"/>
                </a:endParaRP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4E174166-C92F-A766-620D-153DD932A2B4}"/>
                  </a:ext>
                </a:extLst>
              </p:cNvPr>
              <p:cNvSpPr txBox="1"/>
              <p:nvPr/>
            </p:nvSpPr>
            <p:spPr>
              <a:xfrm>
                <a:off x="330201" y="3189288"/>
                <a:ext cx="20554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sz="1400" dirty="0">
                    <a:latin typeface="Clear Sans" panose="020B0503030202020304" pitchFamily="34" charset="0"/>
                    <a:cs typeface="Clear Sans" panose="020B0503030202020304" pitchFamily="34" charset="0"/>
                  </a:rPr>
                  <a:t>Минобрнауки России</a:t>
                </a:r>
              </a:p>
            </p:txBody>
          </p:sp>
        </p:grpSp>
        <p:grpSp>
          <p:nvGrpSpPr>
            <p:cNvPr id="109" name="Группа 108">
              <a:extLst>
                <a:ext uri="{FF2B5EF4-FFF2-40B4-BE49-F238E27FC236}">
                  <a16:creationId xmlns:a16="http://schemas.microsoft.com/office/drawing/2014/main" id="{E9D3C65A-98A6-9535-FCBA-D56ECFD1B688}"/>
                </a:ext>
              </a:extLst>
            </p:cNvPr>
            <p:cNvGrpSpPr/>
            <p:nvPr/>
          </p:nvGrpSpPr>
          <p:grpSpPr>
            <a:xfrm>
              <a:off x="9524654" y="1784376"/>
              <a:ext cx="2060575" cy="526654"/>
              <a:chOff x="325093" y="2970411"/>
              <a:chExt cx="2060575" cy="526654"/>
            </a:xfrm>
          </p:grpSpPr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04D016A8-6F5B-8905-32E9-323CDDE4CEFD}"/>
                  </a:ext>
                </a:extLst>
              </p:cNvPr>
              <p:cNvSpPr txBox="1"/>
              <p:nvPr/>
            </p:nvSpPr>
            <p:spPr>
              <a:xfrm>
                <a:off x="325093" y="2970411"/>
                <a:ext cx="20605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Clear Sans Light" panose="020B0303030202020304" pitchFamily="34" charset="0"/>
                    <a:cs typeface="Clear Sans Light" panose="020B0303030202020304" pitchFamily="34" charset="0"/>
                  </a:rPr>
                  <a:t>Руководитель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68F0D3B-58A1-F631-6C1F-FD95D15D471C}"/>
                  </a:ext>
                </a:extLst>
              </p:cNvPr>
              <p:cNvSpPr txBox="1"/>
              <p:nvPr/>
            </p:nvSpPr>
            <p:spPr>
              <a:xfrm>
                <a:off x="330201" y="3189288"/>
                <a:ext cx="20554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sz="1400" dirty="0">
                    <a:latin typeface="Clear Sans" panose="020B0503030202020304" pitchFamily="34" charset="0"/>
                    <a:cs typeface="Clear Sans" panose="020B0503030202020304" pitchFamily="34" charset="0"/>
                  </a:rPr>
                  <a:t>Д. В. Афанасьев</a:t>
                </a:r>
              </a:p>
            </p:txBody>
          </p:sp>
        </p:grpSp>
      </p:grpSp>
      <p:sp>
        <p:nvSpPr>
          <p:cNvPr id="64" name="Номер слайда 1">
            <a:extLst>
              <a:ext uri="{FF2B5EF4-FFF2-40B4-BE49-F238E27FC236}">
                <a16:creationId xmlns:a16="http://schemas.microsoft.com/office/drawing/2014/main" id="{55C11DE6-4B4F-17AB-0A06-551F3965D47C}"/>
              </a:ext>
            </a:extLst>
          </p:cNvPr>
          <p:cNvSpPr txBox="1">
            <a:spLocks/>
          </p:cNvSpPr>
          <p:nvPr/>
        </p:nvSpPr>
        <p:spPr>
          <a:xfrm>
            <a:off x="9438526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5F1B5F-4F04-4BBB-80BC-CF17F5D9F7BF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722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4BAEE54-91EC-B991-95B6-3B132A449972}"/>
              </a:ext>
            </a:extLst>
          </p:cNvPr>
          <p:cNvCxnSpPr>
            <a:cxnSpLocks/>
            <a:stCxn id="30" idx="3"/>
            <a:endCxn id="7" idx="3"/>
          </p:cNvCxnSpPr>
          <p:nvPr/>
        </p:nvCxnSpPr>
        <p:spPr>
          <a:xfrm flipH="1">
            <a:off x="2390290" y="1131188"/>
            <a:ext cx="9449276" cy="13484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5B55DB60-A756-35BA-DAE9-DCE4B9A57D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9924">
            <a:off x="8648706" y="4336506"/>
            <a:ext cx="4017246" cy="392249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7A49A83-8B25-E623-A83F-1D40D10E4849}"/>
              </a:ext>
            </a:extLst>
          </p:cNvPr>
          <p:cNvSpPr/>
          <p:nvPr/>
        </p:nvSpPr>
        <p:spPr>
          <a:xfrm>
            <a:off x="3594029" y="945206"/>
            <a:ext cx="1976815" cy="384681"/>
          </a:xfrm>
          <a:prstGeom prst="roundRect">
            <a:avLst>
              <a:gd name="adj" fmla="val 35257"/>
            </a:avLst>
          </a:prstGeom>
          <a:gradFill flip="none" rotWithShape="1">
            <a:gsLst>
              <a:gs pos="0">
                <a:srgbClr val="C90237"/>
              </a:gs>
              <a:gs pos="100000">
                <a:srgbClr val="02245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Clear Sans Medium" panose="020B0603030202020304" pitchFamily="34" charset="0"/>
                <a:cs typeface="Clear Sans Medium" panose="020B0603030202020304" pitchFamily="34" charset="0"/>
              </a:rPr>
              <a:t>Разработка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40DB7E7-482D-E4FB-8E63-764F95F59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43" y="-7893"/>
            <a:ext cx="9093065" cy="658738"/>
          </a:xfrm>
        </p:spPr>
        <p:txBody>
          <a:bodyPr>
            <a:noAutofit/>
          </a:bodyPr>
          <a:lstStyle/>
          <a:p>
            <a:r>
              <a:rPr lang="ru-RU" dirty="0">
                <a:latin typeface="+mn-lt"/>
              </a:rPr>
              <a:t>Портфель инструментов поддержки отрасли в рамках ФП «Спрос» 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и ФП «Производство»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051A5AF-F900-4CD1-73D3-920CFEB964F8}"/>
              </a:ext>
            </a:extLst>
          </p:cNvPr>
          <p:cNvSpPr/>
          <p:nvPr/>
        </p:nvSpPr>
        <p:spPr>
          <a:xfrm>
            <a:off x="383642" y="952331"/>
            <a:ext cx="2006648" cy="384681"/>
          </a:xfrm>
          <a:prstGeom prst="roundRect">
            <a:avLst>
              <a:gd name="adj" fmla="val 35257"/>
            </a:avLst>
          </a:prstGeom>
          <a:gradFill flip="none" rotWithShape="1">
            <a:gsLst>
              <a:gs pos="0">
                <a:srgbClr val="C90237"/>
              </a:gs>
              <a:gs pos="100000">
                <a:srgbClr val="02245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Clear Sans Medium" panose="020B0603030202020304" pitchFamily="34" charset="0"/>
                <a:cs typeface="Clear Sans Medium" panose="020B0603030202020304" pitchFamily="34" charset="0"/>
              </a:rPr>
              <a:t>Спрос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B151A66A-64B0-6666-7280-F3767C2E76E2}"/>
              </a:ext>
            </a:extLst>
          </p:cNvPr>
          <p:cNvSpPr/>
          <p:nvPr/>
        </p:nvSpPr>
        <p:spPr>
          <a:xfrm>
            <a:off x="6774583" y="933408"/>
            <a:ext cx="1898051" cy="384681"/>
          </a:xfrm>
          <a:prstGeom prst="roundRect">
            <a:avLst>
              <a:gd name="adj" fmla="val 35257"/>
            </a:avLst>
          </a:prstGeom>
          <a:gradFill flip="none" rotWithShape="1">
            <a:gsLst>
              <a:gs pos="0">
                <a:srgbClr val="C90237"/>
              </a:gs>
              <a:gs pos="100000">
                <a:srgbClr val="02245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Clear Sans Medium" panose="020B0603030202020304" pitchFamily="34" charset="0"/>
                <a:cs typeface="Clear Sans Medium" panose="020B0603030202020304" pitchFamily="34" charset="0"/>
              </a:rPr>
              <a:t>Сертификация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BAC9EB1C-80EB-3F97-4348-CEAD0AE73C9A}"/>
              </a:ext>
            </a:extLst>
          </p:cNvPr>
          <p:cNvSpPr/>
          <p:nvPr/>
        </p:nvSpPr>
        <p:spPr>
          <a:xfrm>
            <a:off x="9876372" y="938847"/>
            <a:ext cx="1963194" cy="384681"/>
          </a:xfrm>
          <a:prstGeom prst="roundRect">
            <a:avLst>
              <a:gd name="adj" fmla="val 35257"/>
            </a:avLst>
          </a:prstGeom>
          <a:gradFill flip="none" rotWithShape="1">
            <a:gsLst>
              <a:gs pos="0">
                <a:srgbClr val="C90237"/>
              </a:gs>
              <a:gs pos="100000">
                <a:srgbClr val="02245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Clear Sans Medium" panose="020B0603030202020304" pitchFamily="34" charset="0"/>
                <a:cs typeface="Clear Sans Medium" panose="020B0603030202020304" pitchFamily="34" charset="0"/>
              </a:rPr>
              <a:t>Производство</a:t>
            </a:r>
          </a:p>
        </p:txBody>
      </p:sp>
      <p:sp>
        <p:nvSpPr>
          <p:cNvPr id="24" name="Скругленный прямоугольник 606">
            <a:extLst>
              <a:ext uri="{FF2B5EF4-FFF2-40B4-BE49-F238E27FC236}">
                <a16:creationId xmlns:a16="http://schemas.microsoft.com/office/drawing/2014/main" id="{FAA5D218-CC23-276C-9B55-DFA54D1AB539}"/>
              </a:ext>
            </a:extLst>
          </p:cNvPr>
          <p:cNvSpPr/>
          <p:nvPr/>
        </p:nvSpPr>
        <p:spPr>
          <a:xfrm>
            <a:off x="383801" y="1488028"/>
            <a:ext cx="1993539" cy="112274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C9023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Государственный гражданский заказ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0FD1E22-0DFB-AA1A-BE56-DBEAFFCC97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725" y="77200"/>
            <a:ext cx="1847883" cy="446836"/>
          </a:xfrm>
          <a:prstGeom prst="rect">
            <a:avLst/>
          </a:prstGeom>
          <a:solidFill>
            <a:srgbClr val="DDE1E5"/>
          </a:solidFill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9B789C7-5B90-76E7-3738-9C84BEF965ED}"/>
              </a:ext>
            </a:extLst>
          </p:cNvPr>
          <p:cNvGrpSpPr/>
          <p:nvPr/>
        </p:nvGrpSpPr>
        <p:grpSpPr>
          <a:xfrm>
            <a:off x="387218" y="5214433"/>
            <a:ext cx="1990496" cy="1216761"/>
            <a:chOff x="387218" y="3915285"/>
            <a:chExt cx="1990496" cy="1216761"/>
          </a:xfrm>
        </p:grpSpPr>
        <p:sp>
          <p:nvSpPr>
            <p:cNvPr id="1056" name="Скругленный прямоугольник 606">
              <a:extLst>
                <a:ext uri="{FF2B5EF4-FFF2-40B4-BE49-F238E27FC236}">
                  <a16:creationId xmlns:a16="http://schemas.microsoft.com/office/drawing/2014/main" id="{B3F53977-A147-FBFA-22BA-2C0D6CFDF64B}"/>
                </a:ext>
              </a:extLst>
            </p:cNvPr>
            <p:cNvSpPr/>
            <p:nvPr/>
          </p:nvSpPr>
          <p:spPr>
            <a:xfrm>
              <a:off x="387218" y="3998553"/>
              <a:ext cx="1990496" cy="99219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C9023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Субсидирование скидки</a:t>
              </a:r>
            </a:p>
          </p:txBody>
        </p:sp>
        <p:sp>
          <p:nvSpPr>
            <p:cNvPr id="1054" name="TextBox 1053">
              <a:extLst>
                <a:ext uri="{FF2B5EF4-FFF2-40B4-BE49-F238E27FC236}">
                  <a16:creationId xmlns:a16="http://schemas.microsoft.com/office/drawing/2014/main" id="{076A78EE-DE69-B3A7-121E-8F2BE99EAED4}"/>
                </a:ext>
              </a:extLst>
            </p:cNvPr>
            <p:cNvSpPr txBox="1"/>
            <p:nvPr/>
          </p:nvSpPr>
          <p:spPr>
            <a:xfrm>
              <a:off x="393835" y="4862327"/>
              <a:ext cx="1983879" cy="269719"/>
            </a:xfrm>
            <a:prstGeom prst="roundRect">
              <a:avLst/>
            </a:prstGeom>
            <a:solidFill>
              <a:srgbClr val="DDE1E5"/>
            </a:soli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2pPr marL="0" lvl="1" algn="ctr">
                <a:lnSpc>
                  <a:spcPct val="80000"/>
                </a:lnSpc>
                <a:spcBef>
                  <a:spcPts val="181"/>
                </a:spcBef>
                <a:spcAft>
                  <a:spcPts val="181"/>
                </a:spcAft>
                <a:buClr>
                  <a:schemeClr val="accent3"/>
                </a:buClr>
                <a:defRPr sz="1100">
                  <a:latin typeface="Clear Sans" panose="020B0503030202020304" pitchFamily="34" charset="0"/>
                  <a:cs typeface="Clear Sans" panose="020B0503030202020304" pitchFamily="34" charset="0"/>
                </a:defRPr>
              </a:lvl2pPr>
            </a:lstStyle>
            <a:p>
              <a:pPr lvl="1"/>
              <a:r>
                <a:rPr lang="ru-RU" dirty="0"/>
                <a:t>до 2 млн руб.</a:t>
              </a: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2C963AC-AB9B-C1F1-2B63-DF0EC1907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472" y="3915285"/>
              <a:ext cx="863828" cy="208882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024" name="Группа 1023">
            <a:extLst>
              <a:ext uri="{FF2B5EF4-FFF2-40B4-BE49-F238E27FC236}">
                <a16:creationId xmlns:a16="http://schemas.microsoft.com/office/drawing/2014/main" id="{8E02D1C0-73ED-C770-A723-D11B91CC4FCD}"/>
              </a:ext>
            </a:extLst>
          </p:cNvPr>
          <p:cNvGrpSpPr/>
          <p:nvPr/>
        </p:nvGrpSpPr>
        <p:grpSpPr>
          <a:xfrm>
            <a:off x="3594029" y="2629878"/>
            <a:ext cx="5055265" cy="1062069"/>
            <a:chOff x="2825645" y="2629878"/>
            <a:chExt cx="5055265" cy="1062069"/>
          </a:xfrm>
        </p:grpSpPr>
        <p:sp>
          <p:nvSpPr>
            <p:cNvPr id="13" name="Скругленный прямоугольник 608">
              <a:extLst>
                <a:ext uri="{FF2B5EF4-FFF2-40B4-BE49-F238E27FC236}">
                  <a16:creationId xmlns:a16="http://schemas.microsoft.com/office/drawing/2014/main" id="{2343A91A-7D4C-C4E8-B631-CFDAC829261B}"/>
                </a:ext>
              </a:extLst>
            </p:cNvPr>
            <p:cNvSpPr/>
            <p:nvPr/>
          </p:nvSpPr>
          <p:spPr>
            <a:xfrm>
              <a:off x="2825645" y="2704876"/>
              <a:ext cx="5055265" cy="987071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C9023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Субсидирование «сквозных НИОКР»</a:t>
              </a: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EFB9115E-92B2-7086-127C-1A22A3279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1038" y="2629878"/>
              <a:ext cx="863828" cy="208882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87D174BA-854E-A27C-02AF-4CC2E43B6B12}"/>
              </a:ext>
            </a:extLst>
          </p:cNvPr>
          <p:cNvGrpSpPr/>
          <p:nvPr/>
        </p:nvGrpSpPr>
        <p:grpSpPr>
          <a:xfrm>
            <a:off x="384003" y="3884999"/>
            <a:ext cx="1994072" cy="1163407"/>
            <a:chOff x="384003" y="5214433"/>
            <a:chExt cx="1994072" cy="1163407"/>
          </a:xfrm>
        </p:grpSpPr>
        <p:grpSp>
          <p:nvGrpSpPr>
            <p:cNvPr id="1062" name="Группа 1061">
              <a:extLst>
                <a:ext uri="{FF2B5EF4-FFF2-40B4-BE49-F238E27FC236}">
                  <a16:creationId xmlns:a16="http://schemas.microsoft.com/office/drawing/2014/main" id="{55480677-244E-10D4-172D-40662A548D49}"/>
                </a:ext>
              </a:extLst>
            </p:cNvPr>
            <p:cNvGrpSpPr/>
            <p:nvPr/>
          </p:nvGrpSpPr>
          <p:grpSpPr>
            <a:xfrm>
              <a:off x="384003" y="5292231"/>
              <a:ext cx="1994072" cy="1085609"/>
              <a:chOff x="5170552" y="2046271"/>
              <a:chExt cx="1994072" cy="656771"/>
            </a:xfrm>
          </p:grpSpPr>
          <p:sp>
            <p:nvSpPr>
              <p:cNvPr id="1066" name="Скругленный прямоугольник 606">
                <a:extLst>
                  <a:ext uri="{FF2B5EF4-FFF2-40B4-BE49-F238E27FC236}">
                    <a16:creationId xmlns:a16="http://schemas.microsoft.com/office/drawing/2014/main" id="{4966EB3D-BAF6-0891-6217-AEEC037A42E5}"/>
                  </a:ext>
                </a:extLst>
              </p:cNvPr>
              <p:cNvSpPr/>
              <p:nvPr/>
            </p:nvSpPr>
            <p:spPr>
              <a:xfrm>
                <a:off x="5170552" y="2046271"/>
                <a:ext cx="1994072" cy="600255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C90237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lear Sans" panose="020B0503030202020304" pitchFamily="34" charset="0"/>
                    <a:cs typeface="Clear Sans" panose="020B0503030202020304" pitchFamily="34" charset="0"/>
                  </a:rPr>
                  <a:t>Субсидирование летного часа</a:t>
                </a:r>
              </a:p>
            </p:txBody>
          </p:sp>
          <p:sp>
            <p:nvSpPr>
              <p:cNvPr id="1064" name="TextBox 1063">
                <a:extLst>
                  <a:ext uri="{FF2B5EF4-FFF2-40B4-BE49-F238E27FC236}">
                    <a16:creationId xmlns:a16="http://schemas.microsoft.com/office/drawing/2014/main" id="{662F5408-8A0E-8921-B706-01C275960682}"/>
                  </a:ext>
                </a:extLst>
              </p:cNvPr>
              <p:cNvSpPr txBox="1"/>
              <p:nvPr/>
            </p:nvSpPr>
            <p:spPr>
              <a:xfrm>
                <a:off x="5180745" y="2544330"/>
                <a:ext cx="1983879" cy="164591"/>
              </a:xfrm>
              <a:prstGeom prst="roundRect">
                <a:avLst/>
              </a:prstGeom>
              <a:solidFill>
                <a:srgbClr val="DDE1E5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2pPr marL="0" lvl="1" algn="ctr">
                  <a:lnSpc>
                    <a:spcPct val="80000"/>
                  </a:lnSpc>
                  <a:spcBef>
                    <a:spcPts val="181"/>
                  </a:spcBef>
                  <a:spcAft>
                    <a:spcPts val="181"/>
                  </a:spcAft>
                  <a:buClr>
                    <a:schemeClr val="accent3"/>
                  </a:buClr>
                  <a:defRPr sz="1100">
                    <a:latin typeface="Clear Sans" panose="020B0503030202020304" pitchFamily="34" charset="0"/>
                    <a:cs typeface="Clear Sans" panose="020B0503030202020304" pitchFamily="34" charset="0"/>
                  </a:defRPr>
                </a:lvl2pPr>
              </a:lstStyle>
              <a:p>
                <a:pPr lvl="1"/>
                <a:r>
                  <a:rPr lang="ru-RU" dirty="0"/>
                  <a:t>до 95 тыс. руб./час</a:t>
                </a:r>
              </a:p>
            </p:txBody>
          </p:sp>
        </p:grp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2DD6ED62-3311-0D3F-D485-31C4F08E1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665" y="5214433"/>
              <a:ext cx="863828" cy="208882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45E1CF2D-5F89-BC47-6337-33F74DD72DB4}"/>
              </a:ext>
            </a:extLst>
          </p:cNvPr>
          <p:cNvGrpSpPr/>
          <p:nvPr/>
        </p:nvGrpSpPr>
        <p:grpSpPr>
          <a:xfrm>
            <a:off x="3594383" y="1431762"/>
            <a:ext cx="1976728" cy="1154396"/>
            <a:chOff x="2819401" y="1417204"/>
            <a:chExt cx="1976728" cy="1154396"/>
          </a:xfrm>
        </p:grpSpPr>
        <p:sp>
          <p:nvSpPr>
            <p:cNvPr id="47" name="Прямоугольник: скругленные углы 46">
              <a:extLst>
                <a:ext uri="{FF2B5EF4-FFF2-40B4-BE49-F238E27FC236}">
                  <a16:creationId xmlns:a16="http://schemas.microsoft.com/office/drawing/2014/main" id="{5CB4F779-4B20-B135-8991-C1B9DE013BD6}"/>
                </a:ext>
              </a:extLst>
            </p:cNvPr>
            <p:cNvSpPr/>
            <p:nvPr/>
          </p:nvSpPr>
          <p:spPr>
            <a:xfrm>
              <a:off x="2819401" y="1483378"/>
              <a:ext cx="1976728" cy="98406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C9023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Грантовая программа разработки КД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4D372B0-38ED-32C7-5691-4DC2FE4F8949}"/>
                </a:ext>
              </a:extLst>
            </p:cNvPr>
            <p:cNvSpPr txBox="1"/>
            <p:nvPr/>
          </p:nvSpPr>
          <p:spPr>
            <a:xfrm>
              <a:off x="2821241" y="2301881"/>
              <a:ext cx="1967975" cy="269719"/>
            </a:xfrm>
            <a:prstGeom prst="roundRect">
              <a:avLst/>
            </a:prstGeom>
            <a:solidFill>
              <a:srgbClr val="DDE1E5"/>
            </a:soli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2pPr marL="0" lvl="1" algn="ctr">
                <a:lnSpc>
                  <a:spcPct val="80000"/>
                </a:lnSpc>
                <a:spcBef>
                  <a:spcPts val="181"/>
                </a:spcBef>
                <a:spcAft>
                  <a:spcPts val="181"/>
                </a:spcAft>
                <a:buClr>
                  <a:schemeClr val="accent3"/>
                </a:buClr>
                <a:defRPr sz="1100">
                  <a:latin typeface="Clear Sans" panose="020B0503030202020304" pitchFamily="34" charset="0"/>
                  <a:cs typeface="Clear Sans" panose="020B0503030202020304" pitchFamily="34" charset="0"/>
                </a:defRPr>
              </a:lvl2pPr>
            </a:lstStyle>
            <a:p>
              <a:pPr lvl="1"/>
              <a:r>
                <a:rPr lang="ru-RU" dirty="0"/>
                <a:t>до 100 млн руб.</a:t>
              </a:r>
            </a:p>
          </p:txBody>
        </p:sp>
        <p:grpSp>
          <p:nvGrpSpPr>
            <p:cNvPr id="1027" name="Группа 1026">
              <a:extLst>
                <a:ext uri="{FF2B5EF4-FFF2-40B4-BE49-F238E27FC236}">
                  <a16:creationId xmlns:a16="http://schemas.microsoft.com/office/drawing/2014/main" id="{2046D7E9-3BD4-2770-46C6-B4C043BF8BE1}"/>
                </a:ext>
              </a:extLst>
            </p:cNvPr>
            <p:cNvGrpSpPr/>
            <p:nvPr/>
          </p:nvGrpSpPr>
          <p:grpSpPr>
            <a:xfrm>
              <a:off x="2915754" y="1417204"/>
              <a:ext cx="849112" cy="139864"/>
              <a:chOff x="9932732" y="4025337"/>
              <a:chExt cx="914400" cy="159756"/>
            </a:xfrm>
          </p:grpSpPr>
          <p:sp>
            <p:nvSpPr>
              <p:cNvPr id="51" name="Прямоугольник 50">
                <a:extLst>
                  <a:ext uri="{FF2B5EF4-FFF2-40B4-BE49-F238E27FC236}">
                    <a16:creationId xmlns:a16="http://schemas.microsoft.com/office/drawing/2014/main" id="{FE18CB21-4B81-8703-0D3E-BDAAA1B311C0}"/>
                  </a:ext>
                </a:extLst>
              </p:cNvPr>
              <p:cNvSpPr/>
              <p:nvPr/>
            </p:nvSpPr>
            <p:spPr>
              <a:xfrm>
                <a:off x="9932732" y="4025337"/>
                <a:ext cx="914400" cy="1597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0" name="Рисунок 49">
                <a:extLst>
                  <a:ext uri="{FF2B5EF4-FFF2-40B4-BE49-F238E27FC236}">
                    <a16:creationId xmlns:a16="http://schemas.microsoft.com/office/drawing/2014/main" id="{B2922DD8-FE60-9274-4112-0A651467AD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58018" y="4030198"/>
                <a:ext cx="863828" cy="150032"/>
              </a:xfrm>
              <a:prstGeom prst="rect">
                <a:avLst/>
              </a:prstGeom>
            </p:spPr>
          </p:pic>
        </p:grpSp>
      </p:grpSp>
      <p:sp>
        <p:nvSpPr>
          <p:cNvPr id="1051" name="Скругленный прямоугольник 606">
            <a:extLst>
              <a:ext uri="{FF2B5EF4-FFF2-40B4-BE49-F238E27FC236}">
                <a16:creationId xmlns:a16="http://schemas.microsoft.com/office/drawing/2014/main" id="{2E050E4C-6461-53DE-36AA-721B0C86FEDC}"/>
              </a:ext>
            </a:extLst>
          </p:cNvPr>
          <p:cNvSpPr/>
          <p:nvPr/>
        </p:nvSpPr>
        <p:spPr>
          <a:xfrm>
            <a:off x="383642" y="2777055"/>
            <a:ext cx="1998838" cy="96256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C9023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Льготный лизинг</a:t>
            </a:r>
          </a:p>
        </p:txBody>
      </p:sp>
      <p:sp>
        <p:nvSpPr>
          <p:cNvPr id="1046" name="TextBox 1045">
            <a:extLst>
              <a:ext uri="{FF2B5EF4-FFF2-40B4-BE49-F238E27FC236}">
                <a16:creationId xmlns:a16="http://schemas.microsoft.com/office/drawing/2014/main" id="{ED69F289-F3AD-1DAB-1AE2-094D3642261D}"/>
              </a:ext>
            </a:extLst>
          </p:cNvPr>
          <p:cNvSpPr txBox="1"/>
          <p:nvPr/>
        </p:nvSpPr>
        <p:spPr>
          <a:xfrm>
            <a:off x="383642" y="3590912"/>
            <a:ext cx="1998838" cy="252623"/>
          </a:xfrm>
          <a:prstGeom prst="roundRect">
            <a:avLst/>
          </a:prstGeom>
          <a:solidFill>
            <a:srgbClr val="DDE1E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1" algn="ctr">
              <a:lnSpc>
                <a:spcPct val="80000"/>
              </a:lnSpc>
              <a:spcBef>
                <a:spcPts val="181"/>
              </a:spcBef>
              <a:spcAft>
                <a:spcPts val="181"/>
              </a:spcAft>
              <a:buClr>
                <a:schemeClr val="accent3"/>
              </a:buClr>
            </a:pPr>
            <a:r>
              <a:rPr lang="ru-RU" sz="1100" dirty="0">
                <a:latin typeface="Clear Sans" panose="020B0503030202020304" pitchFamily="34" charset="0"/>
                <a:cs typeface="Clear Sans" panose="020B0503030202020304" pitchFamily="34" charset="0"/>
              </a:rPr>
              <a:t>от 3,5% до 7,5% годовых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8B8E4DF-63C8-F6A7-89AC-3155082437D7}"/>
              </a:ext>
            </a:extLst>
          </p:cNvPr>
          <p:cNvGrpSpPr/>
          <p:nvPr/>
        </p:nvGrpSpPr>
        <p:grpSpPr>
          <a:xfrm>
            <a:off x="9876372" y="1425539"/>
            <a:ext cx="1971655" cy="1155893"/>
            <a:chOff x="7563804" y="1782805"/>
            <a:chExt cx="1971655" cy="1262956"/>
          </a:xfrm>
        </p:grpSpPr>
        <p:sp>
          <p:nvSpPr>
            <p:cNvPr id="15" name="Скругленный прямоугольник 606">
              <a:extLst>
                <a:ext uri="{FF2B5EF4-FFF2-40B4-BE49-F238E27FC236}">
                  <a16:creationId xmlns:a16="http://schemas.microsoft.com/office/drawing/2014/main" id="{0E7E2DE2-ABA1-680A-7B91-B810F2DDA134}"/>
                </a:ext>
              </a:extLst>
            </p:cNvPr>
            <p:cNvSpPr/>
            <p:nvPr/>
          </p:nvSpPr>
          <p:spPr>
            <a:xfrm>
              <a:off x="7563804" y="1846004"/>
              <a:ext cx="1963194" cy="105181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C9023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Льготные займы</a:t>
              </a:r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FA5B7C46-F174-707A-8F22-CC96E72DD97F}"/>
                </a:ext>
              </a:extLst>
            </p:cNvPr>
            <p:cNvSpPr/>
            <p:nvPr/>
          </p:nvSpPr>
          <p:spPr>
            <a:xfrm>
              <a:off x="7674535" y="1786525"/>
              <a:ext cx="555629" cy="2080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Picture 2">
              <a:extLst>
                <a:ext uri="{FF2B5EF4-FFF2-40B4-BE49-F238E27FC236}">
                  <a16:creationId xmlns:a16="http://schemas.microsoft.com/office/drawing/2014/main" id="{89E8F998-5171-4AB2-ECF7-DF92C3C993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027"/>
            <a:stretch/>
          </p:blipFill>
          <p:spPr bwMode="auto">
            <a:xfrm>
              <a:off x="7660359" y="1782805"/>
              <a:ext cx="574276" cy="121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467F023-97D2-5E6E-9FE9-B084BDD6A6A4}"/>
                </a:ext>
              </a:extLst>
            </p:cNvPr>
            <p:cNvSpPr txBox="1"/>
            <p:nvPr/>
          </p:nvSpPr>
          <p:spPr>
            <a:xfrm>
              <a:off x="7572265" y="2751060"/>
              <a:ext cx="1963194" cy="294701"/>
            </a:xfrm>
            <a:prstGeom prst="roundRect">
              <a:avLst/>
            </a:prstGeom>
            <a:solidFill>
              <a:srgbClr val="DDE1E5"/>
            </a:soli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2pPr marL="0" lvl="1" algn="ctr">
                <a:lnSpc>
                  <a:spcPct val="80000"/>
                </a:lnSpc>
                <a:spcBef>
                  <a:spcPts val="181"/>
                </a:spcBef>
                <a:spcAft>
                  <a:spcPts val="181"/>
                </a:spcAft>
                <a:buClr>
                  <a:schemeClr val="accent3"/>
                </a:buClr>
                <a:defRPr sz="1100">
                  <a:latin typeface="Clear Sans" panose="020B0503030202020304" pitchFamily="34" charset="0"/>
                  <a:cs typeface="Clear Sans" panose="020B0503030202020304" pitchFamily="34" charset="0"/>
                </a:defRPr>
              </a:lvl2pPr>
            </a:lstStyle>
            <a:p>
              <a:pPr lvl="1"/>
              <a:r>
                <a:rPr lang="ru-RU" dirty="0"/>
                <a:t>до 1 000 млн руб.</a:t>
              </a: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5AD0E6-6C4E-D80F-B8D8-614A7BE9DD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472" y="2689980"/>
            <a:ext cx="794389" cy="213492"/>
          </a:xfrm>
          <a:prstGeom prst="rect">
            <a:avLst/>
          </a:prstGeom>
        </p:spPr>
      </p:pic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C998AFAA-E046-6702-4885-AFFA19D559FA}"/>
              </a:ext>
            </a:extLst>
          </p:cNvPr>
          <p:cNvGrpSpPr/>
          <p:nvPr/>
        </p:nvGrpSpPr>
        <p:grpSpPr>
          <a:xfrm>
            <a:off x="6756611" y="1393091"/>
            <a:ext cx="1898052" cy="1175535"/>
            <a:chOff x="6695316" y="1393091"/>
            <a:chExt cx="1898052" cy="1175535"/>
          </a:xfrm>
        </p:grpSpPr>
        <p:sp>
          <p:nvSpPr>
            <p:cNvPr id="1026" name="Скругленный прямоугольник 606">
              <a:extLst>
                <a:ext uri="{FF2B5EF4-FFF2-40B4-BE49-F238E27FC236}">
                  <a16:creationId xmlns:a16="http://schemas.microsoft.com/office/drawing/2014/main" id="{97F507B0-D1FF-C245-8427-14728AE6F751}"/>
                </a:ext>
              </a:extLst>
            </p:cNvPr>
            <p:cNvSpPr/>
            <p:nvPr/>
          </p:nvSpPr>
          <p:spPr>
            <a:xfrm>
              <a:off x="6699047" y="1483378"/>
              <a:ext cx="1888952" cy="98406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C9023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Гранты </a:t>
              </a:r>
              <a:br>
                <a:rPr lang="ru-RU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</a:br>
              <a:r>
                <a:rPr lang="ru-RU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на сертификацию</a:t>
              </a:r>
            </a:p>
          </p:txBody>
        </p:sp>
        <p:sp>
          <p:nvSpPr>
            <p:cNvPr id="1029" name="TextBox 1028">
              <a:extLst>
                <a:ext uri="{FF2B5EF4-FFF2-40B4-BE49-F238E27FC236}">
                  <a16:creationId xmlns:a16="http://schemas.microsoft.com/office/drawing/2014/main" id="{B77FF7F2-2BFC-46E2-04BC-F27A1A7148BF}"/>
                </a:ext>
              </a:extLst>
            </p:cNvPr>
            <p:cNvSpPr txBox="1"/>
            <p:nvPr/>
          </p:nvSpPr>
          <p:spPr>
            <a:xfrm>
              <a:off x="6695316" y="2298907"/>
              <a:ext cx="1898052" cy="269719"/>
            </a:xfrm>
            <a:prstGeom prst="roundRect">
              <a:avLst/>
            </a:prstGeom>
            <a:solidFill>
              <a:srgbClr val="DDE1E5"/>
            </a:soli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2pPr marL="0" lvl="1" algn="ctr">
                <a:lnSpc>
                  <a:spcPct val="80000"/>
                </a:lnSpc>
                <a:spcBef>
                  <a:spcPts val="181"/>
                </a:spcBef>
                <a:spcAft>
                  <a:spcPts val="181"/>
                </a:spcAft>
                <a:buClr>
                  <a:schemeClr val="accent3"/>
                </a:buClr>
                <a:defRPr sz="1100">
                  <a:latin typeface="Clear Sans" panose="020B0503030202020304" pitchFamily="34" charset="0"/>
                  <a:cs typeface="Clear Sans" panose="020B0503030202020304" pitchFamily="34" charset="0"/>
                </a:defRPr>
              </a:lvl2pPr>
            </a:lstStyle>
            <a:p>
              <a:pPr lvl="1"/>
              <a:r>
                <a:rPr lang="ru-RU" dirty="0"/>
                <a:t>до 250 млн руб.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F7341BC9-065B-F524-2FD3-BF9E6EF3C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2883" y="1393091"/>
              <a:ext cx="863828" cy="208882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025" name="Группа 1024">
            <a:extLst>
              <a:ext uri="{FF2B5EF4-FFF2-40B4-BE49-F238E27FC236}">
                <a16:creationId xmlns:a16="http://schemas.microsoft.com/office/drawing/2014/main" id="{3F72E5ED-6847-8BB1-9F50-3BB8A122D71C}"/>
              </a:ext>
            </a:extLst>
          </p:cNvPr>
          <p:cNvGrpSpPr/>
          <p:nvPr/>
        </p:nvGrpSpPr>
        <p:grpSpPr>
          <a:xfrm>
            <a:off x="3594029" y="3850195"/>
            <a:ext cx="8253998" cy="1140550"/>
            <a:chOff x="3594029" y="3850195"/>
            <a:chExt cx="8253998" cy="1140550"/>
          </a:xfrm>
        </p:grpSpPr>
        <p:sp>
          <p:nvSpPr>
            <p:cNvPr id="1041" name="Скругленный прямоугольник 608">
              <a:extLst>
                <a:ext uri="{FF2B5EF4-FFF2-40B4-BE49-F238E27FC236}">
                  <a16:creationId xmlns:a16="http://schemas.microsoft.com/office/drawing/2014/main" id="{BF855EA3-6184-8D1A-DA8F-EAD0305B664F}"/>
                </a:ext>
              </a:extLst>
            </p:cNvPr>
            <p:cNvSpPr/>
            <p:nvPr/>
          </p:nvSpPr>
          <p:spPr>
            <a:xfrm>
              <a:off x="3594029" y="3998554"/>
              <a:ext cx="8253998" cy="992191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C9023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Субсидирование субъектов РФ для развития сети научно-производственных центров (НПЦ)</a:t>
              </a: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3C14F06-BF0B-C36F-F7CF-D609B223E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865" y="3916280"/>
              <a:ext cx="863828" cy="208882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E45C196F-5D97-C8B7-482B-E2D10D752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3165" y="3850195"/>
              <a:ext cx="814785" cy="341052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28314A82-DE50-693D-71C4-52DC7FC31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7950" y="3898410"/>
              <a:ext cx="1084211" cy="194340"/>
            </a:xfrm>
            <a:prstGeom prst="rect">
              <a:avLst/>
            </a:prstGeom>
          </p:spPr>
        </p:pic>
      </p:grpSp>
      <p:sp>
        <p:nvSpPr>
          <p:cNvPr id="33" name="Скругленный прямоугольник 608">
            <a:extLst>
              <a:ext uri="{FF2B5EF4-FFF2-40B4-BE49-F238E27FC236}">
                <a16:creationId xmlns:a16="http://schemas.microsoft.com/office/drawing/2014/main" id="{270D4143-3CF5-847A-6402-E383455F4C19}"/>
              </a:ext>
            </a:extLst>
          </p:cNvPr>
          <p:cNvSpPr/>
          <p:nvPr/>
        </p:nvSpPr>
        <p:spPr>
          <a:xfrm>
            <a:off x="5243209" y="5277094"/>
            <a:ext cx="5184841" cy="992191"/>
          </a:xfrm>
          <a:prstGeom prst="roundRect">
            <a:avLst/>
          </a:prstGeom>
          <a:solidFill>
            <a:schemeClr val="bg1">
              <a:lumMod val="65000"/>
              <a:alpha val="23000"/>
            </a:schemeClr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  <p:sp>
        <p:nvSpPr>
          <p:cNvPr id="9" name="Скругленный прямоугольник 608">
            <a:extLst>
              <a:ext uri="{FF2B5EF4-FFF2-40B4-BE49-F238E27FC236}">
                <a16:creationId xmlns:a16="http://schemas.microsoft.com/office/drawing/2014/main" id="{95056681-74D1-B7E7-920B-A0D6155E1D3F}"/>
              </a:ext>
            </a:extLst>
          </p:cNvPr>
          <p:cNvSpPr/>
          <p:nvPr/>
        </p:nvSpPr>
        <p:spPr>
          <a:xfrm>
            <a:off x="3594029" y="5277094"/>
            <a:ext cx="1976815" cy="99219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C9023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Гранты резидентам НПЦ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35754F0-C6A0-C222-33C4-2490B717D2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932" y="5293041"/>
            <a:ext cx="863828" cy="20888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E1D834D-5F35-DDBD-C807-978F351A441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7" b="10025"/>
          <a:stretch/>
        </p:blipFill>
        <p:spPr>
          <a:xfrm>
            <a:off x="7206848" y="5280181"/>
            <a:ext cx="814785" cy="25865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6A45405-628B-4231-4E64-E6479AA35E3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722" y="5300312"/>
            <a:ext cx="1084211" cy="194340"/>
          </a:xfrm>
          <a:prstGeom prst="rect">
            <a:avLst/>
          </a:prstGeom>
        </p:spPr>
      </p:pic>
      <p:sp>
        <p:nvSpPr>
          <p:cNvPr id="32" name="Скругленный прямоугольник 608">
            <a:extLst>
              <a:ext uri="{FF2B5EF4-FFF2-40B4-BE49-F238E27FC236}">
                <a16:creationId xmlns:a16="http://schemas.microsoft.com/office/drawing/2014/main" id="{DA762FB4-9A41-562F-BD41-3CE935C723E1}"/>
              </a:ext>
            </a:extLst>
          </p:cNvPr>
          <p:cNvSpPr/>
          <p:nvPr/>
        </p:nvSpPr>
        <p:spPr>
          <a:xfrm>
            <a:off x="9878022" y="5277094"/>
            <a:ext cx="1976815" cy="99219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C9023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Вклад в уставной капитал резидентов НПЦ</a:t>
            </a:r>
          </a:p>
        </p:txBody>
      </p:sp>
      <p:sp>
        <p:nvSpPr>
          <p:cNvPr id="34" name="Скругленный прямоугольник 608">
            <a:extLst>
              <a:ext uri="{FF2B5EF4-FFF2-40B4-BE49-F238E27FC236}">
                <a16:creationId xmlns:a16="http://schemas.microsoft.com/office/drawing/2014/main" id="{1CBEC45E-CA9C-B930-41A7-84384C83A77E}"/>
              </a:ext>
            </a:extLst>
          </p:cNvPr>
          <p:cNvSpPr/>
          <p:nvPr/>
        </p:nvSpPr>
        <p:spPr>
          <a:xfrm>
            <a:off x="6200372" y="5277094"/>
            <a:ext cx="3048122" cy="992191"/>
          </a:xfrm>
          <a:prstGeom prst="round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Финансовая поддержка резидентов научно-производственных центров</a:t>
            </a:r>
          </a:p>
        </p:txBody>
      </p:sp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EF375BBF-D134-A4B5-9EE7-64915D315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158" y="5291961"/>
            <a:ext cx="789417" cy="21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Picture background">
            <a:extLst>
              <a:ext uri="{FF2B5EF4-FFF2-40B4-BE49-F238E27FC236}">
                <a16:creationId xmlns:a16="http://schemas.microsoft.com/office/drawing/2014/main" id="{B7C4DFCF-0389-5060-B3AB-06CFA77B4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695" y="5291961"/>
            <a:ext cx="789417" cy="21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Номер слайда 1">
            <a:extLst>
              <a:ext uri="{FF2B5EF4-FFF2-40B4-BE49-F238E27FC236}">
                <a16:creationId xmlns:a16="http://schemas.microsoft.com/office/drawing/2014/main" id="{3279EC64-64A3-ACD3-B12A-E7D75ECA11AC}"/>
              </a:ext>
            </a:extLst>
          </p:cNvPr>
          <p:cNvSpPr txBox="1">
            <a:spLocks/>
          </p:cNvSpPr>
          <p:nvPr/>
        </p:nvSpPr>
        <p:spPr>
          <a:xfrm>
            <a:off x="9438526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5F1B5F-4F04-4BBB-80BC-CF17F5D9F7BF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3473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D614677-F6DE-148F-2E95-FE47F38B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37" y="0"/>
            <a:ext cx="8534401" cy="664658"/>
          </a:xfrm>
        </p:spPr>
        <p:txBody>
          <a:bodyPr/>
          <a:lstStyle/>
          <a:p>
            <a:r>
              <a:rPr lang="ru-RU" dirty="0">
                <a:latin typeface="+mn-lt"/>
              </a:rPr>
              <a:t>Классификация БАС. Методические аспекты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E2395C-42D7-ACCF-6768-D1E8D5A8F5DA}"/>
              </a:ext>
            </a:extLst>
          </p:cNvPr>
          <p:cNvSpPr txBox="1"/>
          <p:nvPr/>
        </p:nvSpPr>
        <p:spPr>
          <a:xfrm>
            <a:off x="212076" y="985361"/>
            <a:ext cx="2594780" cy="445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b="1" dirty="0">
                <a:solidFill>
                  <a:srgbClr val="022456"/>
                </a:solidFill>
              </a:rPr>
              <a:t>САМОЛЕТНЫЙ ТИП</a:t>
            </a:r>
          </a:p>
          <a:p>
            <a:pPr>
              <a:lnSpc>
                <a:spcPct val="85000"/>
              </a:lnSpc>
            </a:pPr>
            <a:r>
              <a:rPr lang="ru-RU" sz="1100" dirty="0">
                <a:solidFill>
                  <a:srgbClr val="022456"/>
                </a:solidFill>
              </a:rPr>
              <a:t>(включая </a:t>
            </a:r>
            <a:r>
              <a:rPr lang="en-US" sz="1100" dirty="0">
                <a:solidFill>
                  <a:srgbClr val="022456"/>
                </a:solidFill>
              </a:rPr>
              <a:t>VTOL)</a:t>
            </a:r>
            <a:endParaRPr lang="ru-RU" sz="1600" dirty="0">
              <a:solidFill>
                <a:srgbClr val="02245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01DF44-468D-F1B2-7BC1-35A1C9CA3536}"/>
              </a:ext>
            </a:extLst>
          </p:cNvPr>
          <p:cNvSpPr txBox="1"/>
          <p:nvPr/>
        </p:nvSpPr>
        <p:spPr>
          <a:xfrm>
            <a:off x="212076" y="2891245"/>
            <a:ext cx="2594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22456"/>
                </a:solidFill>
              </a:rPr>
              <a:t>ВЕРТОЛЕТНЫЙ ТИП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7E5BDF-022C-2B3A-3AD8-7631B7CC15DD}"/>
              </a:ext>
            </a:extLst>
          </p:cNvPr>
          <p:cNvSpPr txBox="1"/>
          <p:nvPr/>
        </p:nvSpPr>
        <p:spPr>
          <a:xfrm>
            <a:off x="212075" y="4691761"/>
            <a:ext cx="2749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22456"/>
                </a:solidFill>
              </a:rPr>
              <a:t>МУЛЬТИРОТОРНЫЙ ТИП</a:t>
            </a: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2A4159DF-46F1-2D48-C352-9C311E016F37}"/>
              </a:ext>
            </a:extLst>
          </p:cNvPr>
          <p:cNvGrpSpPr/>
          <p:nvPr/>
        </p:nvGrpSpPr>
        <p:grpSpPr>
          <a:xfrm>
            <a:off x="2889283" y="978301"/>
            <a:ext cx="4270727" cy="5501078"/>
            <a:chOff x="2955958" y="978301"/>
            <a:chExt cx="4270727" cy="550107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2C74883-F470-1B01-7A83-D7A7CEA488CE}"/>
                </a:ext>
              </a:extLst>
            </p:cNvPr>
            <p:cNvSpPr txBox="1"/>
            <p:nvPr/>
          </p:nvSpPr>
          <p:spPr>
            <a:xfrm>
              <a:off x="2955958" y="978301"/>
              <a:ext cx="1851421" cy="249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ru-RU" sz="1200" dirty="0"/>
                <a:t>СВЕРХЛЕГКИЙ (до 4 кг)</a:t>
              </a:r>
            </a:p>
          </p:txBody>
        </p:sp>
        <p:pic>
          <p:nvPicPr>
            <p:cNvPr id="30" name="Picture 12">
              <a:extLst>
                <a:ext uri="{FF2B5EF4-FFF2-40B4-BE49-F238E27FC236}">
                  <a16:creationId xmlns:a16="http://schemas.microsoft.com/office/drawing/2014/main" id="{BE105AFD-8C02-34E8-F0A9-17DE91B947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85" b="18120"/>
            <a:stretch/>
          </p:blipFill>
          <p:spPr bwMode="auto">
            <a:xfrm>
              <a:off x="5501687" y="5049669"/>
              <a:ext cx="1436938" cy="908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C76914D-20FB-BF5A-86D0-3A9D558FAF4D}"/>
                </a:ext>
              </a:extLst>
            </p:cNvPr>
            <p:cNvSpPr txBox="1"/>
            <p:nvPr/>
          </p:nvSpPr>
          <p:spPr>
            <a:xfrm>
              <a:off x="5008210" y="6079269"/>
              <a:ext cx="22184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SUPERCAM X6M2</a:t>
              </a:r>
              <a:r>
                <a:rPr lang="ru-RU" sz="1000" dirty="0"/>
                <a:t> </a:t>
              </a:r>
              <a:br>
                <a:rPr lang="ru-RU" sz="1000" dirty="0"/>
              </a:br>
              <a:r>
                <a:rPr lang="ru-RU" sz="1000" dirty="0"/>
                <a:t>(ГК Беспилотные системы) 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264C0324-8ED4-5C4A-9BAB-1295ADB42C59}"/>
              </a:ext>
            </a:extLst>
          </p:cNvPr>
          <p:cNvGrpSpPr/>
          <p:nvPr/>
        </p:nvGrpSpPr>
        <p:grpSpPr>
          <a:xfrm>
            <a:off x="9615248" y="960680"/>
            <a:ext cx="2621508" cy="5429469"/>
            <a:chOff x="10667124" y="960680"/>
            <a:chExt cx="2621508" cy="542946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D620D4-1682-E78A-E714-F5AE04C21B75}"/>
                </a:ext>
              </a:extLst>
            </p:cNvPr>
            <p:cNvSpPr txBox="1"/>
            <p:nvPr/>
          </p:nvSpPr>
          <p:spPr>
            <a:xfrm>
              <a:off x="10667124" y="960680"/>
              <a:ext cx="2621508" cy="249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ru-RU" sz="1200" dirty="0"/>
                <a:t>ТЯЖЕЛЫЙ (более 500 кг)</a:t>
              </a:r>
            </a:p>
          </p:txBody>
        </p:sp>
        <p:pic>
          <p:nvPicPr>
            <p:cNvPr id="26" name="Picture 10" descr="Беспилотный вертолет SH-750">
              <a:extLst>
                <a:ext uri="{FF2B5EF4-FFF2-40B4-BE49-F238E27FC236}">
                  <a16:creationId xmlns:a16="http://schemas.microsoft.com/office/drawing/2014/main" id="{F2CF0964-B855-E459-F4AB-83B962BE74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6439" y="2949363"/>
              <a:ext cx="1872349" cy="933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F32472B-A4C2-D515-D1E0-1181474504A5}"/>
                </a:ext>
              </a:extLst>
            </p:cNvPr>
            <p:cNvSpPr txBox="1"/>
            <p:nvPr/>
          </p:nvSpPr>
          <p:spPr>
            <a:xfrm>
              <a:off x="11218269" y="4194748"/>
              <a:ext cx="14886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SH-750</a:t>
              </a:r>
              <a:r>
                <a:rPr lang="ru-RU" sz="1000" dirty="0"/>
                <a:t> (</a:t>
              </a:r>
              <a:r>
                <a:rPr lang="ru-RU" sz="1000" dirty="0" err="1"/>
                <a:t>Аэромакс</a:t>
              </a:r>
              <a:r>
                <a:rPr lang="ru-RU" sz="1000" dirty="0"/>
                <a:t>)</a:t>
              </a:r>
            </a:p>
          </p:txBody>
        </p:sp>
        <p:pic>
          <p:nvPicPr>
            <p:cNvPr id="34" name="Picture 16">
              <a:extLst>
                <a:ext uri="{FF2B5EF4-FFF2-40B4-BE49-F238E27FC236}">
                  <a16:creationId xmlns:a16="http://schemas.microsoft.com/office/drawing/2014/main" id="{5D1F2016-4BB9-75B1-01C4-7AFCE862D5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7543" y="5050809"/>
              <a:ext cx="1940670" cy="914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AADF25F-C9F5-82A1-C046-315FD752D8C1}"/>
                </a:ext>
              </a:extLst>
            </p:cNvPr>
            <p:cNvSpPr txBox="1"/>
            <p:nvPr/>
          </p:nvSpPr>
          <p:spPr>
            <a:xfrm>
              <a:off x="10991017" y="6143928"/>
              <a:ext cx="1932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S700 (</a:t>
              </a:r>
              <a:r>
                <a:rPr lang="ru-RU" sz="1000" dirty="0"/>
                <a:t>Транспорт будущего)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4A11F86-75CD-6062-BB59-7E2844B3F7B4}"/>
                </a:ext>
              </a:extLst>
            </p:cNvPr>
            <p:cNvSpPr txBox="1"/>
            <p:nvPr/>
          </p:nvSpPr>
          <p:spPr>
            <a:xfrm>
              <a:off x="11218269" y="2281146"/>
              <a:ext cx="14886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/>
                <a:t>Орион (Кронштадт)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1F8A1DC-3C4F-FB78-E386-D27C27BBB0B0}"/>
              </a:ext>
            </a:extLst>
          </p:cNvPr>
          <p:cNvGrpSpPr/>
          <p:nvPr/>
        </p:nvGrpSpPr>
        <p:grpSpPr>
          <a:xfrm>
            <a:off x="7093685" y="960680"/>
            <a:ext cx="2780497" cy="5429469"/>
            <a:chOff x="7820514" y="960680"/>
            <a:chExt cx="2780497" cy="542946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0411E2F-3427-3164-341B-ACABB3EC48EE}"/>
                </a:ext>
              </a:extLst>
            </p:cNvPr>
            <p:cNvSpPr txBox="1"/>
            <p:nvPr/>
          </p:nvSpPr>
          <p:spPr>
            <a:xfrm>
              <a:off x="7820514" y="960680"/>
              <a:ext cx="2780497" cy="249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ru-RU" sz="1200" dirty="0"/>
                <a:t>СРЕДНИЙ (от 30 до 500 кг)</a:t>
              </a:r>
            </a:p>
          </p:txBody>
        </p:sp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80222BF5-EF6F-9FD2-1434-2946F3DB56CD}"/>
                </a:ext>
              </a:extLst>
            </p:cNvPr>
            <p:cNvGrpSpPr/>
            <p:nvPr/>
          </p:nvGrpSpPr>
          <p:grpSpPr>
            <a:xfrm>
              <a:off x="8174281" y="2281147"/>
              <a:ext cx="2236374" cy="4109002"/>
              <a:chOff x="7356385" y="2281147"/>
              <a:chExt cx="2236374" cy="410900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70ABE57-BE07-639F-47C9-7DCB5859266D}"/>
                  </a:ext>
                </a:extLst>
              </p:cNvPr>
              <p:cNvSpPr txBox="1"/>
              <p:nvPr/>
            </p:nvSpPr>
            <p:spPr>
              <a:xfrm>
                <a:off x="7558838" y="2281147"/>
                <a:ext cx="166805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dirty="0"/>
                  <a:t>421-16Е5</a:t>
                </a:r>
                <a:r>
                  <a:rPr lang="en-US" sz="1000" dirty="0"/>
                  <a:t>G (</a:t>
                </a:r>
                <a:r>
                  <a:rPr lang="en-US" sz="1000" dirty="0" err="1"/>
                  <a:t>Zala</a:t>
                </a:r>
                <a:r>
                  <a:rPr lang="en-US" sz="1000" dirty="0"/>
                  <a:t> Aero</a:t>
                </a:r>
                <a:r>
                  <a:rPr lang="ru-RU" sz="1000" dirty="0"/>
                  <a:t>)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2864361-8A6A-64FE-F2A4-379DEF36F15E}"/>
                  </a:ext>
                </a:extLst>
              </p:cNvPr>
              <p:cNvSpPr txBox="1"/>
              <p:nvPr/>
            </p:nvSpPr>
            <p:spPr>
              <a:xfrm>
                <a:off x="7356385" y="4217170"/>
                <a:ext cx="223637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dirty="0"/>
                  <a:t>БАС-200 (Вертолеты России)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06E1C99-3275-DD14-A7B9-D6CA42873D38}"/>
                  </a:ext>
                </a:extLst>
              </p:cNvPr>
              <p:cNvSpPr txBox="1"/>
              <p:nvPr/>
            </p:nvSpPr>
            <p:spPr>
              <a:xfrm>
                <a:off x="7445890" y="6143928"/>
                <a:ext cx="188222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/>
                  <a:t>S-80 (</a:t>
                </a:r>
                <a:r>
                  <a:rPr lang="ru-RU" sz="1000" dirty="0"/>
                  <a:t>Транспорт Будущего)</a:t>
                </a:r>
              </a:p>
            </p:txBody>
          </p:sp>
        </p:grp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EB020C4-DA9A-E2DD-01EC-256BA3FFBBC4}"/>
              </a:ext>
            </a:extLst>
          </p:cNvPr>
          <p:cNvGrpSpPr/>
          <p:nvPr/>
        </p:nvGrpSpPr>
        <p:grpSpPr>
          <a:xfrm>
            <a:off x="2961608" y="960680"/>
            <a:ext cx="4260769" cy="5441755"/>
            <a:chOff x="3210391" y="960680"/>
            <a:chExt cx="4260769" cy="544175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D2BCF4-0582-DE56-C9DD-19D42A74085B}"/>
                </a:ext>
              </a:extLst>
            </p:cNvPr>
            <p:cNvSpPr txBox="1"/>
            <p:nvPr/>
          </p:nvSpPr>
          <p:spPr>
            <a:xfrm>
              <a:off x="5453218" y="960680"/>
              <a:ext cx="1914232" cy="249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ru-RU" sz="1200" dirty="0"/>
                <a:t>ЛЕГКИЙ (до 30 кг)</a:t>
              </a:r>
            </a:p>
          </p:txBody>
        </p:sp>
        <p:pic>
          <p:nvPicPr>
            <p:cNvPr id="24" name="Picture 6">
              <a:extLst>
                <a:ext uri="{FF2B5EF4-FFF2-40B4-BE49-F238E27FC236}">
                  <a16:creationId xmlns:a16="http://schemas.microsoft.com/office/drawing/2014/main" id="{334FE654-F117-9DB7-F25C-6F0C863733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DADADA"/>
                </a:clrFrom>
                <a:clrTo>
                  <a:srgbClr val="DADADA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8200" r="99600">
                          <a14:foregroundMark x1="55900" y1="40700" x2="22700" y2="36400"/>
                          <a14:foregroundMark x1="69300" y1="42600" x2="99600" y2="46800"/>
                          <a14:foregroundMark x1="63200" y1="58300" x2="60600" y2="57900"/>
                          <a14:foregroundMark x1="60800" y1="57200" x2="65000" y2="56500"/>
                          <a14:foregroundMark x1="62300" y1="57600" x2="62300" y2="57600"/>
                          <a14:foregroundMark x1="62300" y1="57600" x2="62300" y2="57600"/>
                          <a14:foregroundMark x1="62600" y1="57200" x2="63200" y2="58700"/>
                          <a14:foregroundMark x1="8200" y1="34600" x2="11200" y2="40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23" b="14210"/>
            <a:stretch/>
          </p:blipFill>
          <p:spPr bwMode="auto">
            <a:xfrm>
              <a:off x="5642119" y="3064485"/>
              <a:ext cx="1536431" cy="923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09BF60B6-3742-F5A5-426F-C20FC6B493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0"/>
            <a:stretch/>
          </p:blipFill>
          <p:spPr bwMode="auto">
            <a:xfrm>
              <a:off x="3230960" y="5057487"/>
              <a:ext cx="1436118" cy="908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D1D548C4-0CCD-62E4-CA5D-C5DB6E860311}"/>
                </a:ext>
              </a:extLst>
            </p:cNvPr>
            <p:cNvGrpSpPr/>
            <p:nvPr/>
          </p:nvGrpSpPr>
          <p:grpSpPr>
            <a:xfrm>
              <a:off x="3210391" y="2275754"/>
              <a:ext cx="4161768" cy="4126681"/>
              <a:chOff x="3025008" y="2275754"/>
              <a:chExt cx="4161768" cy="4126681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6D78960-EB42-492C-632F-B397B2D9D968}"/>
                  </a:ext>
                </a:extLst>
              </p:cNvPr>
              <p:cNvSpPr txBox="1"/>
              <p:nvPr/>
            </p:nvSpPr>
            <p:spPr>
              <a:xfrm>
                <a:off x="5263127" y="2275754"/>
                <a:ext cx="19236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err="1"/>
                  <a:t>Supercam</a:t>
                </a:r>
                <a:r>
                  <a:rPr lang="en-US" sz="1000" dirty="0"/>
                  <a:t> SX350 VTOL </a:t>
                </a:r>
                <a:r>
                  <a:rPr lang="ru-RU" sz="1000" dirty="0"/>
                  <a:t/>
                </a:r>
                <a:br>
                  <a:rPr lang="ru-RU" sz="1000" dirty="0"/>
                </a:br>
                <a:r>
                  <a:rPr lang="en-US" sz="1000" dirty="0"/>
                  <a:t>(</a:t>
                </a:r>
                <a:r>
                  <a:rPr lang="ru-RU" sz="1000" dirty="0"/>
                  <a:t>ГК Беспилотные системы)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776778C-7E4B-31C0-8074-064C4078B3BE}"/>
                  </a:ext>
                </a:extLst>
              </p:cNvPr>
              <p:cNvSpPr txBox="1"/>
              <p:nvPr/>
            </p:nvSpPr>
            <p:spPr>
              <a:xfrm>
                <a:off x="5498412" y="4198364"/>
                <a:ext cx="145307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dirty="0"/>
                  <a:t>ВТ-30Е (Радар ММС)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D1D2B15-0D83-C800-812A-123CECE01DF0}"/>
                  </a:ext>
                </a:extLst>
              </p:cNvPr>
              <p:cNvSpPr txBox="1"/>
              <p:nvPr/>
            </p:nvSpPr>
            <p:spPr>
              <a:xfrm>
                <a:off x="3025008" y="6156214"/>
                <a:ext cx="150182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/>
                  <a:t>Gemini (</a:t>
                </a:r>
                <a:r>
                  <a:rPr lang="ru-RU" sz="1000" dirty="0" err="1"/>
                  <a:t>Геоскан</a:t>
                </a:r>
                <a:r>
                  <a:rPr lang="ru-RU" sz="1000" dirty="0"/>
                  <a:t>)</a:t>
                </a:r>
              </a:p>
            </p:txBody>
          </p:sp>
        </p:grpSp>
        <p:pic>
          <p:nvPicPr>
            <p:cNvPr id="39" name="Picture 4">
              <a:extLst>
                <a:ext uri="{FF2B5EF4-FFF2-40B4-BE49-F238E27FC236}">
                  <a16:creationId xmlns:a16="http://schemas.microsoft.com/office/drawing/2014/main" id="{6604CA2E-E156-E834-2355-25999F5B51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9509" y="1204765"/>
              <a:ext cx="2121651" cy="1191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34BE24B2-08C4-6697-03D6-E7C5FAA5F613}"/>
              </a:ext>
            </a:extLst>
          </p:cNvPr>
          <p:cNvCxnSpPr>
            <a:cxnSpLocks/>
          </p:cNvCxnSpPr>
          <p:nvPr/>
        </p:nvCxnSpPr>
        <p:spPr>
          <a:xfrm>
            <a:off x="253869" y="4565276"/>
            <a:ext cx="11684262" cy="0"/>
          </a:xfrm>
          <a:prstGeom prst="line">
            <a:avLst/>
          </a:prstGeom>
          <a:ln>
            <a:solidFill>
              <a:srgbClr val="022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7FBD7536-2E3C-4AC6-F8B9-7FDE16C323D5}"/>
              </a:ext>
            </a:extLst>
          </p:cNvPr>
          <p:cNvCxnSpPr>
            <a:cxnSpLocks/>
          </p:cNvCxnSpPr>
          <p:nvPr/>
        </p:nvCxnSpPr>
        <p:spPr>
          <a:xfrm>
            <a:off x="253869" y="2730413"/>
            <a:ext cx="11684262" cy="0"/>
          </a:xfrm>
          <a:prstGeom prst="line">
            <a:avLst/>
          </a:prstGeom>
          <a:ln>
            <a:solidFill>
              <a:srgbClr val="022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Номер слайда 1">
            <a:extLst>
              <a:ext uri="{FF2B5EF4-FFF2-40B4-BE49-F238E27FC236}">
                <a16:creationId xmlns:a16="http://schemas.microsoft.com/office/drawing/2014/main" id="{17373BFE-9487-6E9D-277E-704EC1DD90FA}"/>
              </a:ext>
            </a:extLst>
          </p:cNvPr>
          <p:cNvSpPr txBox="1">
            <a:spLocks/>
          </p:cNvSpPr>
          <p:nvPr/>
        </p:nvSpPr>
        <p:spPr>
          <a:xfrm>
            <a:off x="9438526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5F1B5F-4F04-4BBB-80BC-CF17F5D9F7BF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C67FE92-BF0C-E8D8-15ED-65CE2A49A8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646" y="1229632"/>
            <a:ext cx="1981691" cy="103708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21512339-BC08-50D7-D330-63E2E5B819B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789" y="1496078"/>
            <a:ext cx="1822564" cy="57667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1F95353-D3EC-3A61-EECB-9E9849A5BD8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890" y="5035878"/>
            <a:ext cx="2098362" cy="94098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FFB2D21-0F2A-8AAD-8155-9E3EA3D12F1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461" y="2744620"/>
            <a:ext cx="2560356" cy="170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31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47636" y="965691"/>
            <a:ext cx="3476847" cy="836150"/>
          </a:xfrm>
          <a:prstGeom prst="rect">
            <a:avLst/>
          </a:prstGeom>
          <a:gradFill>
            <a:gsLst>
              <a:gs pos="0">
                <a:srgbClr val="C90237"/>
              </a:gs>
              <a:gs pos="100000">
                <a:srgbClr val="022456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76599" y="965691"/>
            <a:ext cx="3476847" cy="836150"/>
          </a:xfrm>
          <a:prstGeom prst="rect">
            <a:avLst/>
          </a:prstGeom>
          <a:gradFill>
            <a:gsLst>
              <a:gs pos="0">
                <a:srgbClr val="C90237"/>
              </a:gs>
              <a:gs pos="100000">
                <a:srgbClr val="022456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905563" y="965691"/>
            <a:ext cx="3476847" cy="836150"/>
          </a:xfrm>
          <a:prstGeom prst="rect">
            <a:avLst/>
          </a:prstGeom>
          <a:gradFill>
            <a:gsLst>
              <a:gs pos="0">
                <a:srgbClr val="C90237"/>
              </a:gs>
              <a:gs pos="100000">
                <a:srgbClr val="022456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5F7A31-B4E3-4B4A-97CA-1F8B9EA3D862}"/>
              </a:ext>
            </a:extLst>
          </p:cNvPr>
          <p:cNvSpPr txBox="1"/>
          <p:nvPr/>
        </p:nvSpPr>
        <p:spPr>
          <a:xfrm>
            <a:off x="723190" y="1080829"/>
            <a:ext cx="2925739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b="1">
                <a:solidFill>
                  <a:srgbClr val="A97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Федеральные органы исполнительной власти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5F7A31-B4E3-4B4A-97CA-1F8B9EA3D862}"/>
              </a:ext>
            </a:extLst>
          </p:cNvPr>
          <p:cNvSpPr txBox="1"/>
          <p:nvPr/>
        </p:nvSpPr>
        <p:spPr>
          <a:xfrm>
            <a:off x="4452152" y="1048920"/>
            <a:ext cx="2925739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b="1">
                <a:solidFill>
                  <a:srgbClr val="A97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Субъекты РФ </a:t>
            </a:r>
          </a:p>
          <a:p>
            <a:pPr algn="ctr">
              <a:lnSpc>
                <a:spcPct val="110000"/>
              </a:lnSpc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счет средств ФБ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5F7A31-B4E3-4B4A-97CA-1F8B9EA3D862}"/>
              </a:ext>
            </a:extLst>
          </p:cNvPr>
          <p:cNvSpPr txBox="1"/>
          <p:nvPr/>
        </p:nvSpPr>
        <p:spPr>
          <a:xfrm>
            <a:off x="8181116" y="955923"/>
            <a:ext cx="2925739" cy="883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b="1">
                <a:solidFill>
                  <a:srgbClr val="A97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Субъекты РФ </a:t>
            </a:r>
          </a:p>
          <a:p>
            <a:pPr algn="ctr">
              <a:lnSpc>
                <a:spcPct val="110000"/>
              </a:lnSpc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счет средств региональных бюджетов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5F7A31-B4E3-4B4A-97CA-1F8B9EA3D862}"/>
              </a:ext>
            </a:extLst>
          </p:cNvPr>
          <p:cNvSpPr txBox="1"/>
          <p:nvPr/>
        </p:nvSpPr>
        <p:spPr>
          <a:xfrm>
            <a:off x="1343808" y="1987213"/>
            <a:ext cx="2615611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b="1">
                <a:solidFill>
                  <a:srgbClr val="A97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1100" b="0" dirty="0">
                <a:solidFill>
                  <a:srgbClr val="022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федеральных органов исполнительной власти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5F7A31-B4E3-4B4A-97CA-1F8B9EA3D862}"/>
              </a:ext>
            </a:extLst>
          </p:cNvPr>
          <p:cNvSpPr txBox="1"/>
          <p:nvPr/>
        </p:nvSpPr>
        <p:spPr>
          <a:xfrm>
            <a:off x="9122870" y="2026086"/>
            <a:ext cx="2615611" cy="2446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lvl="0">
              <a:defRPr b="1">
                <a:solidFill>
                  <a:srgbClr val="A97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1100" b="0" dirty="0">
                <a:solidFill>
                  <a:srgbClr val="012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субъекта РФ</a:t>
            </a:r>
            <a:endParaRPr lang="ru-RU" sz="1050" b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215823" y="3504143"/>
            <a:ext cx="3419378" cy="493346"/>
            <a:chOff x="4438038" y="3543602"/>
            <a:chExt cx="3419378" cy="49334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35F7A31-B4E3-4B4A-97CA-1F8B9EA3D862}"/>
                </a:ext>
              </a:extLst>
            </p:cNvPr>
            <p:cNvSpPr txBox="1"/>
            <p:nvPr/>
          </p:nvSpPr>
          <p:spPr>
            <a:xfrm>
              <a:off x="5241805" y="3639916"/>
              <a:ext cx="2615611" cy="397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lvl="0">
                <a:defRPr b="1">
                  <a:solidFill>
                    <a:srgbClr val="A9735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>
                <a:lnSpc>
                  <a:spcPct val="90000"/>
                </a:lnSpc>
              </a:pPr>
              <a:r>
                <a:rPr lang="ru-RU" sz="1100" b="0" dirty="0">
                  <a:solidFill>
                    <a:srgbClr val="01225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субъектов РФ </a:t>
              </a:r>
            </a:p>
            <a:p>
              <a:pPr>
                <a:lnSpc>
                  <a:spcPct val="90000"/>
                </a:lnSpc>
              </a:pPr>
              <a:endParaRPr lang="ru-RU" sz="105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35F7A31-B4E3-4B4A-97CA-1F8B9EA3D862}"/>
                </a:ext>
              </a:extLst>
            </p:cNvPr>
            <p:cNvSpPr txBox="1"/>
            <p:nvPr/>
          </p:nvSpPr>
          <p:spPr>
            <a:xfrm>
              <a:off x="4438038" y="3543602"/>
              <a:ext cx="854362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lvl="0">
                <a:defRPr b="1">
                  <a:solidFill>
                    <a:srgbClr val="A9735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>
                <a:lnSpc>
                  <a:spcPct val="90000"/>
                </a:lnSpc>
              </a:pPr>
              <a:r>
                <a:rPr lang="ru-RU" sz="2800" dirty="0">
                  <a:solidFill>
                    <a:srgbClr val="01225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79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215823" y="2137761"/>
            <a:ext cx="3419378" cy="498885"/>
            <a:chOff x="4438038" y="2215473"/>
            <a:chExt cx="3419378" cy="49888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5F7A31-B4E3-4B4A-97CA-1F8B9EA3D862}"/>
                </a:ext>
              </a:extLst>
            </p:cNvPr>
            <p:cNvSpPr txBox="1"/>
            <p:nvPr/>
          </p:nvSpPr>
          <p:spPr>
            <a:xfrm>
              <a:off x="5241805" y="2317326"/>
              <a:ext cx="2615611" cy="3970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ru-RU"/>
              </a:defPPr>
              <a:lvl1pPr lvl="0">
                <a:defRPr b="1">
                  <a:solidFill>
                    <a:srgbClr val="A9735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>
                <a:lnSpc>
                  <a:spcPct val="90000"/>
                </a:lnSpc>
              </a:pPr>
              <a:r>
                <a:rPr lang="ru-RU" sz="1100" b="0" dirty="0">
                  <a:solidFill>
                    <a:srgbClr val="01225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субъектов РФ </a:t>
              </a:r>
            </a:p>
            <a:p>
              <a:pPr>
                <a:lnSpc>
                  <a:spcPct val="90000"/>
                </a:lnSpc>
              </a:pPr>
              <a:endParaRPr lang="ru-RU" sz="105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35F7A31-B4E3-4B4A-97CA-1F8B9EA3D862}"/>
                </a:ext>
              </a:extLst>
            </p:cNvPr>
            <p:cNvSpPr txBox="1"/>
            <p:nvPr/>
          </p:nvSpPr>
          <p:spPr>
            <a:xfrm>
              <a:off x="4438038" y="2215473"/>
              <a:ext cx="854362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lvl="0">
                <a:defRPr b="1">
                  <a:solidFill>
                    <a:srgbClr val="A9735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>
                <a:lnSpc>
                  <a:spcPct val="90000"/>
                </a:lnSpc>
              </a:pPr>
              <a:r>
                <a:rPr lang="ru-RU" sz="2800" dirty="0">
                  <a:solidFill>
                    <a:srgbClr val="01225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35F7A31-B4E3-4B4A-97CA-1F8B9EA3D862}"/>
              </a:ext>
            </a:extLst>
          </p:cNvPr>
          <p:cNvSpPr txBox="1"/>
          <p:nvPr/>
        </p:nvSpPr>
        <p:spPr>
          <a:xfrm>
            <a:off x="8142714" y="1921996"/>
            <a:ext cx="85436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b="1">
                <a:solidFill>
                  <a:srgbClr val="A97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lnSpc>
                <a:spcPct val="90000"/>
              </a:lnSpc>
            </a:pPr>
            <a:r>
              <a:rPr lang="ru-RU" sz="2800" dirty="0">
                <a:solidFill>
                  <a:srgbClr val="012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5F7A31-B4E3-4B4A-97CA-1F8B9EA3D862}"/>
              </a:ext>
            </a:extLst>
          </p:cNvPr>
          <p:cNvSpPr txBox="1"/>
          <p:nvPr/>
        </p:nvSpPr>
        <p:spPr>
          <a:xfrm>
            <a:off x="489446" y="1945663"/>
            <a:ext cx="85436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b="1">
                <a:solidFill>
                  <a:srgbClr val="A97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lnSpc>
                <a:spcPct val="90000"/>
              </a:lnSpc>
            </a:pPr>
            <a:r>
              <a:rPr lang="ru-RU" sz="2800" dirty="0">
                <a:solidFill>
                  <a:srgbClr val="012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5F7A31-B4E3-4B4A-97CA-1F8B9EA3D862}"/>
              </a:ext>
            </a:extLst>
          </p:cNvPr>
          <p:cNvSpPr txBox="1"/>
          <p:nvPr/>
        </p:nvSpPr>
        <p:spPr>
          <a:xfrm>
            <a:off x="1343808" y="3626353"/>
            <a:ext cx="27680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b="1">
                <a:solidFill>
                  <a:srgbClr val="A97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1100" b="0" dirty="0">
                <a:solidFill>
                  <a:srgbClr val="022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руб. общий объем расходов </a:t>
            </a:r>
          </a:p>
          <a:p>
            <a:pPr>
              <a:lnSpc>
                <a:spcPct val="90000"/>
              </a:lnSpc>
            </a:pPr>
            <a:r>
              <a:rPr lang="ru-RU" sz="1000" b="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учета закупок по линии </a:t>
            </a:r>
            <a:r>
              <a:rPr lang="ru-RU" sz="1000" b="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1000" b="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 и Рослесхоза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5F7A31-B4E3-4B4A-97CA-1F8B9EA3D862}"/>
              </a:ext>
            </a:extLst>
          </p:cNvPr>
          <p:cNvSpPr txBox="1"/>
          <p:nvPr/>
        </p:nvSpPr>
        <p:spPr>
          <a:xfrm>
            <a:off x="-314483" y="3626044"/>
            <a:ext cx="165829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b="1">
                <a:solidFill>
                  <a:srgbClr val="A97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lnSpc>
                <a:spcPct val="90000"/>
              </a:lnSpc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5F7A31-B4E3-4B4A-97CA-1F8B9EA3D862}"/>
              </a:ext>
            </a:extLst>
          </p:cNvPr>
          <p:cNvSpPr txBox="1"/>
          <p:nvPr/>
        </p:nvSpPr>
        <p:spPr>
          <a:xfrm>
            <a:off x="9122870" y="3213513"/>
            <a:ext cx="2615611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b="1">
                <a:solidFill>
                  <a:srgbClr val="A97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1100" b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руб. общий объем расходов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5F7A31-B4E3-4B4A-97CA-1F8B9EA3D862}"/>
              </a:ext>
            </a:extLst>
          </p:cNvPr>
          <p:cNvSpPr txBox="1"/>
          <p:nvPr/>
        </p:nvSpPr>
        <p:spPr>
          <a:xfrm>
            <a:off x="8142714" y="3103210"/>
            <a:ext cx="85436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b="1">
                <a:solidFill>
                  <a:srgbClr val="A97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lnSpc>
                <a:spcPct val="90000"/>
              </a:lnSpc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1,7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69326" y="5054661"/>
            <a:ext cx="3491024" cy="96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ru-RU" sz="1050" dirty="0">
                <a:solidFill>
                  <a:srgbClr val="01225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Распоряжение Правительства Российской Федерации от 16 апреля 2024 г. №933-р об определении АО «ГТЛК» единственным поставщиком осуществляемых в 2024-2025 годах ФОИВ, а также подведомственными им учреждениями закупок БАС в рамках ГГЗ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890000" y="4594439"/>
            <a:ext cx="344151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01225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Москва </a:t>
            </a:r>
            <a:r>
              <a:rPr lang="ru-RU" sz="105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- 254 млн. руб. </a:t>
            </a:r>
          </a:p>
          <a:p>
            <a:r>
              <a:rPr lang="ru-RU" sz="1050" dirty="0">
                <a:solidFill>
                  <a:srgbClr val="01225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Краснодарский край</a:t>
            </a:r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- 206 млн. руб., </a:t>
            </a:r>
          </a:p>
          <a:p>
            <a:r>
              <a:rPr lang="ru-RU" sz="1050" dirty="0">
                <a:solidFill>
                  <a:srgbClr val="01225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Республика Башкортостан </a:t>
            </a:r>
            <a:r>
              <a:rPr lang="ru-RU" sz="105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 186,4 млн. руб.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00382" y="4565442"/>
            <a:ext cx="1821786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ru-RU" sz="1100" b="1" dirty="0">
                <a:solidFill>
                  <a:srgbClr val="01225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*основание:</a:t>
            </a:r>
            <a:endParaRPr lang="ru-RU" sz="11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5F7A31-B4E3-4B4A-97CA-1F8B9EA3D862}"/>
              </a:ext>
            </a:extLst>
          </p:cNvPr>
          <p:cNvSpPr txBox="1"/>
          <p:nvPr/>
        </p:nvSpPr>
        <p:spPr>
          <a:xfrm>
            <a:off x="9122870" y="2619800"/>
            <a:ext cx="2361457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b="1">
                <a:solidFill>
                  <a:srgbClr val="A97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1100" b="0" dirty="0">
                <a:solidFill>
                  <a:srgbClr val="012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единиц БАС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5F7A31-B4E3-4B4A-97CA-1F8B9EA3D862}"/>
              </a:ext>
            </a:extLst>
          </p:cNvPr>
          <p:cNvSpPr txBox="1"/>
          <p:nvPr/>
        </p:nvSpPr>
        <p:spPr>
          <a:xfrm>
            <a:off x="7909086" y="2512603"/>
            <a:ext cx="108799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b="1">
                <a:solidFill>
                  <a:srgbClr val="A97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lnSpc>
                <a:spcPct val="90000"/>
              </a:lnSpc>
            </a:pPr>
            <a:r>
              <a:rPr lang="ru-RU" sz="2800" dirty="0">
                <a:solidFill>
                  <a:srgbClr val="012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2 726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8722651" y="4440583"/>
            <a:ext cx="87080" cy="756000"/>
          </a:xfrm>
          <a:prstGeom prst="rect">
            <a:avLst/>
          </a:prstGeom>
          <a:solidFill>
            <a:srgbClr val="01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8890000" y="4317136"/>
            <a:ext cx="414998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1225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лидеры закупки БАС</a:t>
            </a:r>
            <a:r>
              <a:rPr lang="ru-RU" sz="1100" dirty="0">
                <a:solidFill>
                  <a:srgbClr val="01225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8890000" y="5560813"/>
            <a:ext cx="344151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01225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Санкт-Петербург</a:t>
            </a:r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 81,5 млн. руб</a:t>
            </a:r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050" dirty="0">
                <a:solidFill>
                  <a:srgbClr val="01225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Чувашская Республика </a:t>
            </a:r>
            <a:r>
              <a:rPr lang="ru-RU" sz="105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- 60 млн. руб.</a:t>
            </a:r>
          </a:p>
          <a:p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Москва</a:t>
            </a:r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5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- 29,8 млн. руб.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8722651" y="5385691"/>
            <a:ext cx="87080" cy="756000"/>
          </a:xfrm>
          <a:prstGeom prst="rect">
            <a:avLst/>
          </a:prstGeom>
          <a:solidFill>
            <a:srgbClr val="01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8890000" y="5283510"/>
            <a:ext cx="391252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1225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лидеры закупки услуг</a:t>
            </a:r>
            <a:r>
              <a:rPr lang="ru-RU" sz="1100" dirty="0">
                <a:solidFill>
                  <a:srgbClr val="01225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311339" y="4862066"/>
            <a:ext cx="3403944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00" dirty="0">
                <a:solidFill>
                  <a:srgbClr val="01225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Протокол заседания Правительства Российской Федерации №10 от 11 апреля 2024 г.: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311338" y="4591699"/>
            <a:ext cx="1821786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ru-RU" sz="1100" b="1" dirty="0">
                <a:solidFill>
                  <a:srgbClr val="01225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основание:</a:t>
            </a:r>
            <a:endParaRPr lang="ru-RU" sz="11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33033" y="4596190"/>
            <a:ext cx="87080" cy="154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4050360" y="3967810"/>
            <a:ext cx="3430563" cy="480131"/>
            <a:chOff x="4272575" y="4050710"/>
            <a:chExt cx="3430563" cy="48013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35F7A31-B4E3-4B4A-97CA-1F8B9EA3D862}"/>
                </a:ext>
              </a:extLst>
            </p:cNvPr>
            <p:cNvSpPr txBox="1"/>
            <p:nvPr/>
          </p:nvSpPr>
          <p:spPr>
            <a:xfrm>
              <a:off x="5241805" y="4172626"/>
              <a:ext cx="2461333" cy="24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lvl="0">
                <a:defRPr b="1">
                  <a:solidFill>
                    <a:srgbClr val="A9735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>
                <a:lnSpc>
                  <a:spcPct val="90000"/>
                </a:lnSpc>
              </a:pPr>
              <a:r>
                <a:rPr lang="ru-RU" sz="1100" b="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общий объем средств, млрд. руб.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5F7A31-B4E3-4B4A-97CA-1F8B9EA3D862}"/>
                </a:ext>
              </a:extLst>
            </p:cNvPr>
            <p:cNvSpPr txBox="1"/>
            <p:nvPr/>
          </p:nvSpPr>
          <p:spPr>
            <a:xfrm>
              <a:off x="4272575" y="4050710"/>
              <a:ext cx="1019825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lvl="0">
                <a:defRPr b="1">
                  <a:solidFill>
                    <a:srgbClr val="A9735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>
                <a:lnSpc>
                  <a:spcPct val="90000"/>
                </a:lnSpc>
              </a:pPr>
              <a:r>
                <a:rPr lang="ru-RU" sz="28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1,9</a:t>
              </a:r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4369939" y="1914502"/>
            <a:ext cx="3436531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ru-RU" sz="1100" b="1" dirty="0">
                <a:solidFill>
                  <a:srgbClr val="01225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линии </a:t>
            </a:r>
            <a:r>
              <a:rPr lang="ru-RU" sz="1100" b="1" dirty="0" err="1">
                <a:solidFill>
                  <a:srgbClr val="01225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1100" b="1" dirty="0">
                <a:solidFill>
                  <a:srgbClr val="01225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России:</a:t>
            </a:r>
            <a:endParaRPr lang="ru-RU" sz="11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4050360" y="2609624"/>
            <a:ext cx="3430563" cy="480131"/>
            <a:chOff x="4272575" y="2712460"/>
            <a:chExt cx="3430563" cy="480131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35F7A31-B4E3-4B4A-97CA-1F8B9EA3D862}"/>
                </a:ext>
              </a:extLst>
            </p:cNvPr>
            <p:cNvSpPr txBox="1"/>
            <p:nvPr/>
          </p:nvSpPr>
          <p:spPr>
            <a:xfrm>
              <a:off x="5241805" y="2819842"/>
              <a:ext cx="2461333" cy="24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lvl="0">
                <a:defRPr b="1">
                  <a:solidFill>
                    <a:srgbClr val="A9735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>
                <a:lnSpc>
                  <a:spcPct val="90000"/>
                </a:lnSpc>
              </a:pPr>
              <a:r>
                <a:rPr lang="ru-RU" sz="1100" b="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общий объем средств, млрд. руб.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35F7A31-B4E3-4B4A-97CA-1F8B9EA3D862}"/>
                </a:ext>
              </a:extLst>
            </p:cNvPr>
            <p:cNvSpPr txBox="1"/>
            <p:nvPr/>
          </p:nvSpPr>
          <p:spPr>
            <a:xfrm>
              <a:off x="4272575" y="2712460"/>
              <a:ext cx="1019825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lvl="0">
                <a:defRPr b="1">
                  <a:solidFill>
                    <a:srgbClr val="A9735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>
                <a:lnSpc>
                  <a:spcPct val="90000"/>
                </a:lnSpc>
              </a:pPr>
              <a:r>
                <a:rPr lang="ru-RU" sz="28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8,4</a:t>
              </a:r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4369939" y="3233220"/>
            <a:ext cx="3436531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ru-RU" sz="1100" b="1" dirty="0">
                <a:solidFill>
                  <a:srgbClr val="01225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линии Рослесхоза:</a:t>
            </a:r>
            <a:endParaRPr lang="ru-RU" sz="11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178319" y="1988577"/>
            <a:ext cx="87080" cy="1116000"/>
          </a:xfrm>
          <a:prstGeom prst="rect">
            <a:avLst/>
          </a:prstGeom>
          <a:solidFill>
            <a:srgbClr val="01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175069" y="3309003"/>
            <a:ext cx="87080" cy="1116000"/>
          </a:xfrm>
          <a:prstGeom prst="rect">
            <a:avLst/>
          </a:prstGeom>
          <a:solidFill>
            <a:srgbClr val="01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35F7A31-B4E3-4B4A-97CA-1F8B9EA3D862}"/>
              </a:ext>
            </a:extLst>
          </p:cNvPr>
          <p:cNvSpPr txBox="1"/>
          <p:nvPr/>
        </p:nvSpPr>
        <p:spPr>
          <a:xfrm>
            <a:off x="1343808" y="2987641"/>
            <a:ext cx="236145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b="1">
                <a:solidFill>
                  <a:srgbClr val="A97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1100" b="0" dirty="0">
                <a:solidFill>
                  <a:srgbClr val="022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единиц БАС</a:t>
            </a:r>
          </a:p>
          <a:p>
            <a:pPr>
              <a:lnSpc>
                <a:spcPct val="90000"/>
              </a:lnSpc>
            </a:pPr>
            <a:r>
              <a:rPr lang="ru-RU" sz="1000" b="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учета закупок по линии </a:t>
            </a:r>
            <a:r>
              <a:rPr lang="ru-RU" sz="1000" b="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1000" b="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35F7A31-B4E3-4B4A-97CA-1F8B9EA3D862}"/>
              </a:ext>
            </a:extLst>
          </p:cNvPr>
          <p:cNvSpPr txBox="1"/>
          <p:nvPr/>
        </p:nvSpPr>
        <p:spPr>
          <a:xfrm>
            <a:off x="255818" y="3065917"/>
            <a:ext cx="108799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b="1">
                <a:solidFill>
                  <a:srgbClr val="A97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lnSpc>
                <a:spcPct val="90000"/>
              </a:lnSpc>
            </a:pPr>
            <a:r>
              <a:rPr lang="ru-RU" sz="2800" dirty="0">
                <a:solidFill>
                  <a:srgbClr val="012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2 552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3A19762-72E8-65FB-7C6D-49D968DBC337}"/>
              </a:ext>
            </a:extLst>
          </p:cNvPr>
          <p:cNvSpPr txBox="1"/>
          <p:nvPr/>
        </p:nvSpPr>
        <p:spPr>
          <a:xfrm>
            <a:off x="4311338" y="5284783"/>
            <a:ext cx="33421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ru-RU" sz="800" i="1" dirty="0">
                <a:solidFill>
                  <a:srgbClr val="01225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«определить АО «ГТЛК» единственным поставщиком осуществляемых исполнительными органами власти субъектов Российской Федерации в 2024 - 2025 годах закупок БАС в целях осуществления мероприятий по обеспечению реализации ГГЗ»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150A53-5631-6956-2AF1-BB04AAEE286B}"/>
              </a:ext>
            </a:extLst>
          </p:cNvPr>
          <p:cNvSpPr txBox="1"/>
          <p:nvPr/>
        </p:nvSpPr>
        <p:spPr>
          <a:xfrm>
            <a:off x="727525" y="2505790"/>
            <a:ext cx="616283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2800" b="1" dirty="0">
                <a:solidFill>
                  <a:srgbClr val="012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4CB9D16-7250-2B26-B189-3D2C24B067E7}"/>
              </a:ext>
            </a:extLst>
          </p:cNvPr>
          <p:cNvSpPr txBox="1"/>
          <p:nvPr/>
        </p:nvSpPr>
        <p:spPr>
          <a:xfrm>
            <a:off x="1343808" y="2487427"/>
            <a:ext cx="2078024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00" dirty="0">
                <a:solidFill>
                  <a:srgbClr val="022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100" b="0" dirty="0">
                <a:solidFill>
                  <a:srgbClr val="022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убъектов закупок в рамках механизма ед. поставщика*</a:t>
            </a:r>
          </a:p>
        </p:txBody>
      </p:sp>
      <p:sp>
        <p:nvSpPr>
          <p:cNvPr id="36" name="Номер слайда 1">
            <a:extLst>
              <a:ext uri="{FF2B5EF4-FFF2-40B4-BE49-F238E27FC236}">
                <a16:creationId xmlns:a16="http://schemas.microsoft.com/office/drawing/2014/main" id="{17435903-0E9B-4895-5F34-E0E90CC44925}"/>
              </a:ext>
            </a:extLst>
          </p:cNvPr>
          <p:cNvSpPr txBox="1">
            <a:spLocks/>
          </p:cNvSpPr>
          <p:nvPr/>
        </p:nvSpPr>
        <p:spPr>
          <a:xfrm>
            <a:off x="9438526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5F1B5F-4F04-4BBB-80BC-CF17F5D9F7BF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235F7A31-B4E3-4B4A-97CA-1F8B9EA3D8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5600" y="188913"/>
            <a:ext cx="8534400" cy="277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b="1">
                <a:solidFill>
                  <a:srgbClr val="A97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801" dirty="0">
                <a:solidFill>
                  <a:schemeClr val="bg1"/>
                </a:solidFill>
                <a:latin typeface="+mn-lt"/>
                <a:ea typeface="+mj-ea"/>
              </a:rPr>
              <a:t>Государственный гражданский заказ на БАС в 2024 году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1B72AEE6-595F-EFAE-5FEC-2EDEE8F90822}"/>
              </a:ext>
            </a:extLst>
          </p:cNvPr>
          <p:cNvSpPr/>
          <p:nvPr/>
        </p:nvSpPr>
        <p:spPr>
          <a:xfrm>
            <a:off x="4172283" y="4596190"/>
            <a:ext cx="87080" cy="154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787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D614677-F6DE-148F-2E95-FE47F38B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035" y="-5644"/>
            <a:ext cx="9514643" cy="654389"/>
          </a:xfrm>
        </p:spPr>
        <p:txBody>
          <a:bodyPr>
            <a:normAutofit/>
          </a:bodyPr>
          <a:lstStyle/>
          <a:p>
            <a:r>
              <a:rPr lang="ru-RU" dirty="0">
                <a:latin typeface="+mn-lt"/>
              </a:rPr>
              <a:t>Карты технологической кооперации на БАС типа «Самолет легкий» (1/2)</a:t>
            </a:r>
          </a:p>
        </p:txBody>
      </p:sp>
      <p:cxnSp>
        <p:nvCxnSpPr>
          <p:cNvPr id="2" name="Соединитель: уступ 407">
            <a:extLst>
              <a:ext uri="{FF2B5EF4-FFF2-40B4-BE49-F238E27FC236}">
                <a16:creationId xmlns:a16="http://schemas.microsoft.com/office/drawing/2014/main" id="{BE427322-F9DA-169D-E88E-7A688EE06E23}"/>
              </a:ext>
            </a:extLst>
          </p:cNvPr>
          <p:cNvCxnSpPr>
            <a:cxnSpLocks/>
            <a:stCxn id="88" idx="3"/>
            <a:endCxn id="127" idx="1"/>
          </p:cNvCxnSpPr>
          <p:nvPr/>
        </p:nvCxnSpPr>
        <p:spPr>
          <a:xfrm>
            <a:off x="5847672" y="4373401"/>
            <a:ext cx="1662952" cy="1443623"/>
          </a:xfrm>
          <a:prstGeom prst="bentConnector3">
            <a:avLst>
              <a:gd name="adj1" fmla="val 70776"/>
            </a:avLst>
          </a:prstGeom>
          <a:ln w="19050">
            <a:solidFill>
              <a:srgbClr val="9DBEE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Соединитель: уступ 407">
            <a:extLst>
              <a:ext uri="{FF2B5EF4-FFF2-40B4-BE49-F238E27FC236}">
                <a16:creationId xmlns:a16="http://schemas.microsoft.com/office/drawing/2014/main" id="{FF365F8C-E61F-0E51-1326-4C94337FE3DF}"/>
              </a:ext>
            </a:extLst>
          </p:cNvPr>
          <p:cNvCxnSpPr>
            <a:cxnSpLocks/>
            <a:stCxn id="57" idx="3"/>
            <a:endCxn id="122" idx="1"/>
          </p:cNvCxnSpPr>
          <p:nvPr/>
        </p:nvCxnSpPr>
        <p:spPr>
          <a:xfrm>
            <a:off x="5855364" y="1893386"/>
            <a:ext cx="1655259" cy="1630938"/>
          </a:xfrm>
          <a:prstGeom prst="bentConnector3">
            <a:avLst>
              <a:gd name="adj1" fmla="val 50000"/>
            </a:avLst>
          </a:prstGeom>
          <a:ln w="19050">
            <a:solidFill>
              <a:srgbClr val="9DBEE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Соединитель: уступ 407">
            <a:extLst>
              <a:ext uri="{FF2B5EF4-FFF2-40B4-BE49-F238E27FC236}">
                <a16:creationId xmlns:a16="http://schemas.microsoft.com/office/drawing/2014/main" id="{5DDC2FD3-2F87-81AA-F0E9-B7993BF3C37C}"/>
              </a:ext>
            </a:extLst>
          </p:cNvPr>
          <p:cNvCxnSpPr>
            <a:cxnSpLocks/>
            <a:stCxn id="88" idx="3"/>
            <a:endCxn id="119" idx="1"/>
          </p:cNvCxnSpPr>
          <p:nvPr/>
        </p:nvCxnSpPr>
        <p:spPr>
          <a:xfrm>
            <a:off x="5847672" y="4373401"/>
            <a:ext cx="1662951" cy="1073221"/>
          </a:xfrm>
          <a:prstGeom prst="bentConnector3">
            <a:avLst>
              <a:gd name="adj1" fmla="val 70620"/>
            </a:avLst>
          </a:prstGeom>
          <a:ln w="19050">
            <a:solidFill>
              <a:srgbClr val="9DBEE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Соединитель: уступ 407">
            <a:extLst>
              <a:ext uri="{FF2B5EF4-FFF2-40B4-BE49-F238E27FC236}">
                <a16:creationId xmlns:a16="http://schemas.microsoft.com/office/drawing/2014/main" id="{53037AF1-1CAC-0D47-6ABA-E9536D9E6FAD}"/>
              </a:ext>
            </a:extLst>
          </p:cNvPr>
          <p:cNvCxnSpPr>
            <a:cxnSpLocks/>
            <a:stCxn id="57" idx="3"/>
            <a:endCxn id="103" idx="1"/>
          </p:cNvCxnSpPr>
          <p:nvPr/>
        </p:nvCxnSpPr>
        <p:spPr>
          <a:xfrm>
            <a:off x="5855364" y="1893386"/>
            <a:ext cx="1655259" cy="1055142"/>
          </a:xfrm>
          <a:prstGeom prst="bentConnector3">
            <a:avLst>
              <a:gd name="adj1" fmla="val 50000"/>
            </a:avLst>
          </a:prstGeom>
          <a:ln w="19050">
            <a:solidFill>
              <a:srgbClr val="9DBEE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оединитель: уступ 407">
            <a:extLst>
              <a:ext uri="{FF2B5EF4-FFF2-40B4-BE49-F238E27FC236}">
                <a16:creationId xmlns:a16="http://schemas.microsoft.com/office/drawing/2014/main" id="{D3ED1022-A36B-F8AA-71F1-BC9F4158D5E7}"/>
              </a:ext>
            </a:extLst>
          </p:cNvPr>
          <p:cNvCxnSpPr>
            <a:cxnSpLocks/>
            <a:stCxn id="57" idx="3"/>
            <a:endCxn id="109" idx="1"/>
          </p:cNvCxnSpPr>
          <p:nvPr/>
        </p:nvCxnSpPr>
        <p:spPr>
          <a:xfrm>
            <a:off x="5855364" y="1893386"/>
            <a:ext cx="1655259" cy="1342153"/>
          </a:xfrm>
          <a:prstGeom prst="bentConnector3">
            <a:avLst>
              <a:gd name="adj1" fmla="val 50000"/>
            </a:avLst>
          </a:prstGeom>
          <a:ln w="19050">
            <a:solidFill>
              <a:srgbClr val="9DBEE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: скругленные углы 297">
            <a:extLst>
              <a:ext uri="{FF2B5EF4-FFF2-40B4-BE49-F238E27FC236}">
                <a16:creationId xmlns:a16="http://schemas.microsoft.com/office/drawing/2014/main" id="{4414B902-33E5-E959-BFB1-FEC233C166AA}"/>
              </a:ext>
            </a:extLst>
          </p:cNvPr>
          <p:cNvSpPr/>
          <p:nvPr/>
        </p:nvSpPr>
        <p:spPr>
          <a:xfrm>
            <a:off x="11335124" y="3111848"/>
            <a:ext cx="251000" cy="250091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cxnSp>
        <p:nvCxnSpPr>
          <p:cNvPr id="10" name="Соединитель: уступ 407">
            <a:extLst>
              <a:ext uri="{FF2B5EF4-FFF2-40B4-BE49-F238E27FC236}">
                <a16:creationId xmlns:a16="http://schemas.microsoft.com/office/drawing/2014/main" id="{8146BF29-07C4-81AC-8AF0-EFAF9042B8D6}"/>
              </a:ext>
            </a:extLst>
          </p:cNvPr>
          <p:cNvCxnSpPr>
            <a:cxnSpLocks/>
            <a:stCxn id="88" idx="3"/>
            <a:endCxn id="73" idx="1"/>
          </p:cNvCxnSpPr>
          <p:nvPr/>
        </p:nvCxnSpPr>
        <p:spPr>
          <a:xfrm>
            <a:off x="5847672" y="4373401"/>
            <a:ext cx="1664992" cy="720654"/>
          </a:xfrm>
          <a:prstGeom prst="bentConnector3">
            <a:avLst>
              <a:gd name="adj1" fmla="val 71052"/>
            </a:avLst>
          </a:prstGeom>
          <a:ln w="19050">
            <a:solidFill>
              <a:srgbClr val="9DBEE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: уступ 407">
            <a:extLst>
              <a:ext uri="{FF2B5EF4-FFF2-40B4-BE49-F238E27FC236}">
                <a16:creationId xmlns:a16="http://schemas.microsoft.com/office/drawing/2014/main" id="{C6261888-8F49-BE7D-8318-6B1CD722CFF4}"/>
              </a:ext>
            </a:extLst>
          </p:cNvPr>
          <p:cNvCxnSpPr>
            <a:cxnSpLocks/>
            <a:endCxn id="94" idx="1"/>
          </p:cNvCxnSpPr>
          <p:nvPr/>
        </p:nvCxnSpPr>
        <p:spPr>
          <a:xfrm>
            <a:off x="5842635" y="4364355"/>
            <a:ext cx="1677292" cy="980"/>
          </a:xfrm>
          <a:prstGeom prst="bentConnector3">
            <a:avLst>
              <a:gd name="adj1" fmla="val 50000"/>
            </a:avLst>
          </a:prstGeom>
          <a:ln w="19050">
            <a:solidFill>
              <a:srgbClr val="9DBEE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: уступ 407">
            <a:extLst>
              <a:ext uri="{FF2B5EF4-FFF2-40B4-BE49-F238E27FC236}">
                <a16:creationId xmlns:a16="http://schemas.microsoft.com/office/drawing/2014/main" id="{5A78F1D6-3AB1-62FD-A311-6D30896FB442}"/>
              </a:ext>
            </a:extLst>
          </p:cNvPr>
          <p:cNvCxnSpPr>
            <a:cxnSpLocks/>
            <a:stCxn id="88" idx="3"/>
            <a:endCxn id="68" idx="1"/>
          </p:cNvCxnSpPr>
          <p:nvPr/>
        </p:nvCxnSpPr>
        <p:spPr>
          <a:xfrm>
            <a:off x="5847672" y="4373401"/>
            <a:ext cx="1664993" cy="402609"/>
          </a:xfrm>
          <a:prstGeom prst="bentConnector3">
            <a:avLst>
              <a:gd name="adj1" fmla="val 70859"/>
            </a:avLst>
          </a:prstGeom>
          <a:ln w="19050">
            <a:solidFill>
              <a:srgbClr val="9DBEE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: уступ 407">
            <a:extLst>
              <a:ext uri="{FF2B5EF4-FFF2-40B4-BE49-F238E27FC236}">
                <a16:creationId xmlns:a16="http://schemas.microsoft.com/office/drawing/2014/main" id="{36110CE9-C78D-5C50-1342-9D1E36C3C63E}"/>
              </a:ext>
            </a:extLst>
          </p:cNvPr>
          <p:cNvCxnSpPr>
            <a:cxnSpLocks/>
            <a:stCxn id="57" idx="3"/>
            <a:endCxn id="77" idx="1"/>
          </p:cNvCxnSpPr>
          <p:nvPr/>
        </p:nvCxnSpPr>
        <p:spPr>
          <a:xfrm>
            <a:off x="5855364" y="1893386"/>
            <a:ext cx="1657300" cy="772807"/>
          </a:xfrm>
          <a:prstGeom prst="bentConnector3">
            <a:avLst>
              <a:gd name="adj1" fmla="val 50000"/>
            </a:avLst>
          </a:prstGeom>
          <a:ln w="19050">
            <a:solidFill>
              <a:srgbClr val="9DBEE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: уступ 407">
            <a:extLst>
              <a:ext uri="{FF2B5EF4-FFF2-40B4-BE49-F238E27FC236}">
                <a16:creationId xmlns:a16="http://schemas.microsoft.com/office/drawing/2014/main" id="{50C858B1-38D7-F229-16DD-7154BD8CCE43}"/>
              </a:ext>
            </a:extLst>
          </p:cNvPr>
          <p:cNvCxnSpPr>
            <a:cxnSpLocks/>
            <a:stCxn id="57" idx="3"/>
            <a:endCxn id="43" idx="1"/>
          </p:cNvCxnSpPr>
          <p:nvPr/>
        </p:nvCxnSpPr>
        <p:spPr>
          <a:xfrm>
            <a:off x="5855364" y="1893386"/>
            <a:ext cx="1657301" cy="476255"/>
          </a:xfrm>
          <a:prstGeom prst="bentConnector3">
            <a:avLst>
              <a:gd name="adj1" fmla="val 50000"/>
            </a:avLst>
          </a:prstGeom>
          <a:ln w="19050">
            <a:solidFill>
              <a:srgbClr val="9DBEE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: уступ 407">
            <a:extLst>
              <a:ext uri="{FF2B5EF4-FFF2-40B4-BE49-F238E27FC236}">
                <a16:creationId xmlns:a16="http://schemas.microsoft.com/office/drawing/2014/main" id="{BA43B559-A405-5BFE-9651-5E740E700C61}"/>
              </a:ext>
            </a:extLst>
          </p:cNvPr>
          <p:cNvCxnSpPr>
            <a:cxnSpLocks/>
            <a:stCxn id="57" idx="3"/>
            <a:endCxn id="39" idx="1"/>
          </p:cNvCxnSpPr>
          <p:nvPr/>
        </p:nvCxnSpPr>
        <p:spPr>
          <a:xfrm>
            <a:off x="5855364" y="1893386"/>
            <a:ext cx="1657300" cy="194711"/>
          </a:xfrm>
          <a:prstGeom prst="bentConnector3">
            <a:avLst>
              <a:gd name="adj1" fmla="val 50000"/>
            </a:avLst>
          </a:prstGeom>
          <a:ln w="19050">
            <a:solidFill>
              <a:srgbClr val="9DBEE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: уступ 407">
            <a:extLst>
              <a:ext uri="{FF2B5EF4-FFF2-40B4-BE49-F238E27FC236}">
                <a16:creationId xmlns:a16="http://schemas.microsoft.com/office/drawing/2014/main" id="{6744E11D-4A53-C73E-81DC-9A70F8D5CC6B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5855364" y="1802427"/>
            <a:ext cx="1657300" cy="90959"/>
          </a:xfrm>
          <a:prstGeom prst="bentConnector3">
            <a:avLst>
              <a:gd name="adj1" fmla="val 50000"/>
            </a:avLst>
          </a:prstGeom>
          <a:ln w="19050">
            <a:solidFill>
              <a:srgbClr val="9DBEE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4221999F-2E69-3656-EB6F-40F4AEC9C456}"/>
              </a:ext>
            </a:extLst>
          </p:cNvPr>
          <p:cNvGrpSpPr/>
          <p:nvPr/>
        </p:nvGrpSpPr>
        <p:grpSpPr>
          <a:xfrm>
            <a:off x="233874" y="906443"/>
            <a:ext cx="2683781" cy="3192482"/>
            <a:chOff x="233874" y="906443"/>
            <a:chExt cx="2683781" cy="3192482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A8ED5408-FAF7-3AC6-46A8-E6BEC7AB5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0200" y="2062961"/>
              <a:ext cx="2587454" cy="1230826"/>
            </a:xfrm>
            <a:prstGeom prst="rect">
              <a:avLst/>
            </a:prstGeom>
          </p:spPr>
        </p:pic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7F76C9AC-A282-C1E5-3614-029B40429118}"/>
                </a:ext>
              </a:extLst>
            </p:cNvPr>
            <p:cNvGrpSpPr/>
            <p:nvPr/>
          </p:nvGrpSpPr>
          <p:grpSpPr>
            <a:xfrm>
              <a:off x="330200" y="3462189"/>
              <a:ext cx="2003341" cy="636736"/>
              <a:chOff x="383410" y="3692348"/>
              <a:chExt cx="2003341" cy="636736"/>
            </a:xfrm>
          </p:grpSpPr>
          <p:sp>
            <p:nvSpPr>
              <p:cNvPr id="27" name="Сектор 167">
                <a:extLst>
                  <a:ext uri="{FF2B5EF4-FFF2-40B4-BE49-F238E27FC236}">
                    <a16:creationId xmlns:a16="http://schemas.microsoft.com/office/drawing/2014/main" id="{B51DF8E6-E765-739E-14E9-F3AE72C68168}"/>
                  </a:ext>
                </a:extLst>
              </p:cNvPr>
              <p:cNvSpPr/>
              <p:nvPr/>
            </p:nvSpPr>
            <p:spPr>
              <a:xfrm>
                <a:off x="383410" y="3699095"/>
                <a:ext cx="189176" cy="185780"/>
              </a:xfrm>
              <a:prstGeom prst="pie">
                <a:avLst>
                  <a:gd name="adj1" fmla="val 16309154"/>
                  <a:gd name="adj2" fmla="val 1620000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Сектор 168">
                <a:extLst>
                  <a:ext uri="{FF2B5EF4-FFF2-40B4-BE49-F238E27FC236}">
                    <a16:creationId xmlns:a16="http://schemas.microsoft.com/office/drawing/2014/main" id="{86FC28E0-CE74-5C93-E137-F04CCF416013}"/>
                  </a:ext>
                </a:extLst>
              </p:cNvPr>
              <p:cNvSpPr/>
              <p:nvPr/>
            </p:nvSpPr>
            <p:spPr>
              <a:xfrm>
                <a:off x="383410" y="4109877"/>
                <a:ext cx="189176" cy="185780"/>
              </a:xfrm>
              <a:prstGeom prst="pie">
                <a:avLst>
                  <a:gd name="adj1" fmla="val 16572175"/>
                  <a:gd name="adj2" fmla="val 16200000"/>
                </a:avLst>
              </a:prstGeom>
              <a:solidFill>
                <a:srgbClr val="203952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F29BF3D-5152-F930-1BAF-E51B6088F12F}"/>
                  </a:ext>
                </a:extLst>
              </p:cNvPr>
              <p:cNvSpPr txBox="1"/>
              <p:nvPr/>
            </p:nvSpPr>
            <p:spPr>
              <a:xfrm>
                <a:off x="568094" y="3692348"/>
                <a:ext cx="170431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rgbClr val="000000"/>
                    </a:solidFill>
                  </a:rPr>
                  <a:t>Уровень готовности технологии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4DAA568-8FC1-ADCA-817B-7115C9D94D43}"/>
                  </a:ext>
                </a:extLst>
              </p:cNvPr>
              <p:cNvSpPr txBox="1"/>
              <p:nvPr/>
            </p:nvSpPr>
            <p:spPr>
              <a:xfrm>
                <a:off x="570228" y="4113640"/>
                <a:ext cx="181652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rgbClr val="000000"/>
                    </a:solidFill>
                  </a:rPr>
                  <a:t>Уровень готовности производства</a:t>
                </a:r>
              </a:p>
            </p:txBody>
          </p:sp>
        </p:grp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51F970C2-036D-E640-F059-ABA57C623D9C}"/>
                </a:ext>
              </a:extLst>
            </p:cNvPr>
            <p:cNvGrpSpPr/>
            <p:nvPr/>
          </p:nvGrpSpPr>
          <p:grpSpPr>
            <a:xfrm>
              <a:off x="233874" y="906443"/>
              <a:ext cx="2587456" cy="593264"/>
              <a:chOff x="233874" y="906443"/>
              <a:chExt cx="2587456" cy="593264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3511ED-623C-1DFB-0F0B-157E3D694719}"/>
                  </a:ext>
                </a:extLst>
              </p:cNvPr>
              <p:cNvSpPr txBox="1"/>
              <p:nvPr/>
            </p:nvSpPr>
            <p:spPr>
              <a:xfrm>
                <a:off x="233876" y="906443"/>
                <a:ext cx="2587454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ru-RU" sz="1600" b="1" dirty="0">
                    <a:solidFill>
                      <a:schemeClr val="bg2">
                        <a:lumMod val="90000"/>
                      </a:schemeClr>
                    </a:solidFill>
                    <a:ea typeface="+mj-ea"/>
                  </a:rPr>
                  <a:t>1 УРОВЕНЬ 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6BBE073-8EED-DA14-C37B-A7C3569399B1}"/>
                  </a:ext>
                </a:extLst>
              </p:cNvPr>
              <p:cNvSpPr txBox="1"/>
              <p:nvPr/>
            </p:nvSpPr>
            <p:spPr>
              <a:xfrm>
                <a:off x="233874" y="1212000"/>
                <a:ext cx="2587456" cy="2877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ru-RU" sz="1400" b="1" dirty="0"/>
                  <a:t>Конечный БАС</a:t>
                </a:r>
              </a:p>
            </p:txBody>
          </p:sp>
        </p:grp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69E2DC39-2C99-0A8C-AC12-AC5AE7CC130E}"/>
                </a:ext>
              </a:extLst>
            </p:cNvPr>
            <p:cNvGrpSpPr/>
            <p:nvPr/>
          </p:nvGrpSpPr>
          <p:grpSpPr>
            <a:xfrm>
              <a:off x="330200" y="1652583"/>
              <a:ext cx="2587455" cy="480131"/>
              <a:chOff x="330200" y="1671833"/>
              <a:chExt cx="2587455" cy="480131"/>
            </a:xfrm>
          </p:grpSpPr>
          <p:sp>
            <p:nvSpPr>
              <p:cNvPr id="23" name="Прямоугольник: скругленные углы 204">
                <a:extLst>
                  <a:ext uri="{FF2B5EF4-FFF2-40B4-BE49-F238E27FC236}">
                    <a16:creationId xmlns:a16="http://schemas.microsoft.com/office/drawing/2014/main" id="{82F828E8-C03A-0FDD-F5A6-A144FCE3688E}"/>
                  </a:ext>
                </a:extLst>
              </p:cNvPr>
              <p:cNvSpPr/>
              <p:nvPr/>
            </p:nvSpPr>
            <p:spPr>
              <a:xfrm>
                <a:off x="330200" y="1686657"/>
                <a:ext cx="2587455" cy="451958"/>
              </a:xfrm>
              <a:prstGeom prst="roundRect">
                <a:avLst>
                  <a:gd name="adj" fmla="val 4839"/>
                </a:avLst>
              </a:prstGeom>
              <a:solidFill>
                <a:srgbClr val="022456"/>
              </a:solidFill>
              <a:ln w="15875" cap="rnd">
                <a:noFill/>
                <a:round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B24104E-7E24-C8B1-160A-92F0BF6AABE9}"/>
                  </a:ext>
                </a:extLst>
              </p:cNvPr>
              <p:cNvSpPr txBox="1"/>
              <p:nvPr/>
            </p:nvSpPr>
            <p:spPr>
              <a:xfrm>
                <a:off x="383410" y="1671833"/>
                <a:ext cx="2385461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ru-RU" sz="1400" dirty="0">
                    <a:solidFill>
                      <a:schemeClr val="bg1"/>
                    </a:solidFill>
                  </a:rPr>
                  <a:t>БАС в составе с БВС </a:t>
                </a:r>
                <a:br>
                  <a:rPr lang="ru-RU" sz="1400" dirty="0">
                    <a:solidFill>
                      <a:schemeClr val="bg1"/>
                    </a:solidFill>
                  </a:rPr>
                </a:br>
                <a:r>
                  <a:rPr lang="ru-RU" sz="1400" dirty="0">
                    <a:solidFill>
                      <a:schemeClr val="bg1"/>
                    </a:solidFill>
                  </a:rPr>
                  <a:t>самолетного типа до 30 кг</a:t>
                </a:r>
              </a:p>
            </p:txBody>
          </p:sp>
        </p:grp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04175B3-176B-7DEB-6541-9E6905102654}"/>
              </a:ext>
            </a:extLst>
          </p:cNvPr>
          <p:cNvGrpSpPr/>
          <p:nvPr/>
        </p:nvGrpSpPr>
        <p:grpSpPr>
          <a:xfrm>
            <a:off x="7364158" y="906443"/>
            <a:ext cx="3307772" cy="593264"/>
            <a:chOff x="233874" y="906443"/>
            <a:chExt cx="3307772" cy="59326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65CE488-D5CC-2EEB-84AD-00B226566A77}"/>
                </a:ext>
              </a:extLst>
            </p:cNvPr>
            <p:cNvSpPr txBox="1"/>
            <p:nvPr/>
          </p:nvSpPr>
          <p:spPr>
            <a:xfrm>
              <a:off x="233876" y="906443"/>
              <a:ext cx="2587454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ru-RU" sz="1600" b="1" dirty="0">
                  <a:solidFill>
                    <a:schemeClr val="bg2">
                      <a:lumMod val="90000"/>
                    </a:schemeClr>
                  </a:solidFill>
                  <a:ea typeface="+mj-ea"/>
                </a:rPr>
                <a:t>3 УРОВЕНЬ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C837404-A162-5A6B-CA37-2105D62A5F94}"/>
                </a:ext>
              </a:extLst>
            </p:cNvPr>
            <p:cNvSpPr txBox="1"/>
            <p:nvPr/>
          </p:nvSpPr>
          <p:spPr>
            <a:xfrm>
              <a:off x="233874" y="1212000"/>
              <a:ext cx="3307772" cy="2877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ru-RU" sz="1400" b="1" dirty="0"/>
                <a:t>Подсистемы / комплектующие БАС</a:t>
              </a:r>
            </a:p>
          </p:txBody>
        </p:sp>
      </p:grpSp>
      <p:sp>
        <p:nvSpPr>
          <p:cNvPr id="34" name="Прямоугольник: скругленные углы 61">
            <a:extLst>
              <a:ext uri="{FF2B5EF4-FFF2-40B4-BE49-F238E27FC236}">
                <a16:creationId xmlns:a16="http://schemas.microsoft.com/office/drawing/2014/main" id="{3F98AA68-31E0-698A-7E5B-ABFD9A91412D}"/>
              </a:ext>
            </a:extLst>
          </p:cNvPr>
          <p:cNvSpPr/>
          <p:nvPr/>
        </p:nvSpPr>
        <p:spPr>
          <a:xfrm>
            <a:off x="7512666" y="1672416"/>
            <a:ext cx="3797784" cy="250091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A24CE84-17D7-4D04-7E76-C7272C944FC8}"/>
              </a:ext>
            </a:extLst>
          </p:cNvPr>
          <p:cNvSpPr txBox="1"/>
          <p:nvPr/>
        </p:nvSpPr>
        <p:spPr>
          <a:xfrm>
            <a:off x="7512664" y="1695154"/>
            <a:ext cx="2876730" cy="2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</a:pPr>
            <a:r>
              <a:rPr lang="ru-RU" sz="1000" b="0" i="0" dirty="0">
                <a:solidFill>
                  <a:srgbClr val="000000"/>
                </a:solidFill>
                <a:effectLst/>
                <a:latin typeface="Akzidenz-Grotesk Pro Light" panose="02000506040000020003" pitchFamily="2" charset="0"/>
              </a:rPr>
              <a:t>Консоли</a:t>
            </a:r>
            <a:endParaRPr lang="ru-RU" sz="1000" dirty="0">
              <a:latin typeface="Akzidenz-Grotesk Pro Light" panose="02000506040000020003" pitchFamily="2" charset="0"/>
            </a:endParaRPr>
          </a:p>
        </p:txBody>
      </p:sp>
      <p:sp>
        <p:nvSpPr>
          <p:cNvPr id="36" name="Прямоугольник: скругленные углы 63">
            <a:extLst>
              <a:ext uri="{FF2B5EF4-FFF2-40B4-BE49-F238E27FC236}">
                <a16:creationId xmlns:a16="http://schemas.microsoft.com/office/drawing/2014/main" id="{1676A444-72D0-3F11-E092-38FD237E3699}"/>
              </a:ext>
            </a:extLst>
          </p:cNvPr>
          <p:cNvSpPr/>
          <p:nvPr/>
        </p:nvSpPr>
        <p:spPr>
          <a:xfrm>
            <a:off x="11610800" y="1672415"/>
            <a:ext cx="251000" cy="250091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: скругленные углы 64">
            <a:extLst>
              <a:ext uri="{FF2B5EF4-FFF2-40B4-BE49-F238E27FC236}">
                <a16:creationId xmlns:a16="http://schemas.microsoft.com/office/drawing/2014/main" id="{1CD06303-67CA-B2FE-C75E-0E5E57062982}"/>
              </a:ext>
            </a:extLst>
          </p:cNvPr>
          <p:cNvSpPr/>
          <p:nvPr/>
        </p:nvSpPr>
        <p:spPr>
          <a:xfrm>
            <a:off x="11335125" y="1672415"/>
            <a:ext cx="251000" cy="250091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: скругленные углы 289">
            <a:extLst>
              <a:ext uri="{FF2B5EF4-FFF2-40B4-BE49-F238E27FC236}">
                <a16:creationId xmlns:a16="http://schemas.microsoft.com/office/drawing/2014/main" id="{C869E737-C474-C32C-9AFD-8129633E9827}"/>
              </a:ext>
            </a:extLst>
          </p:cNvPr>
          <p:cNvSpPr/>
          <p:nvPr/>
        </p:nvSpPr>
        <p:spPr>
          <a:xfrm>
            <a:off x="7512666" y="1959123"/>
            <a:ext cx="3797784" cy="250091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A7B38D-6F16-4857-9D90-0FCA199CCB70}"/>
              </a:ext>
            </a:extLst>
          </p:cNvPr>
          <p:cNvSpPr txBox="1"/>
          <p:nvPr/>
        </p:nvSpPr>
        <p:spPr>
          <a:xfrm>
            <a:off x="7512664" y="1980824"/>
            <a:ext cx="2876730" cy="2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</a:pPr>
            <a:r>
              <a:rPr lang="ru-RU" sz="1000" dirty="0">
                <a:latin typeface="Akzidenz-Grotesk Pro Light" panose="02000506040000020003" pitchFamily="50" charset="0"/>
              </a:rPr>
              <a:t>Карбоновые трубки и пластины</a:t>
            </a:r>
          </a:p>
        </p:txBody>
      </p:sp>
      <p:sp>
        <p:nvSpPr>
          <p:cNvPr id="40" name="Прямоугольник: скругленные углы 291">
            <a:extLst>
              <a:ext uri="{FF2B5EF4-FFF2-40B4-BE49-F238E27FC236}">
                <a16:creationId xmlns:a16="http://schemas.microsoft.com/office/drawing/2014/main" id="{E03D36C3-40A0-3802-46C8-055DEA14357B}"/>
              </a:ext>
            </a:extLst>
          </p:cNvPr>
          <p:cNvSpPr/>
          <p:nvPr/>
        </p:nvSpPr>
        <p:spPr>
          <a:xfrm>
            <a:off x="11610800" y="1959122"/>
            <a:ext cx="251000" cy="250091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: скругленные углы 292">
            <a:extLst>
              <a:ext uri="{FF2B5EF4-FFF2-40B4-BE49-F238E27FC236}">
                <a16:creationId xmlns:a16="http://schemas.microsoft.com/office/drawing/2014/main" id="{00BDF4FE-8479-C8CA-F86A-929CE9BFE809}"/>
              </a:ext>
            </a:extLst>
          </p:cNvPr>
          <p:cNvSpPr/>
          <p:nvPr/>
        </p:nvSpPr>
        <p:spPr>
          <a:xfrm>
            <a:off x="11335125" y="1959122"/>
            <a:ext cx="251000" cy="250091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42" name="Прямоугольник: скругленные углы 294">
            <a:extLst>
              <a:ext uri="{FF2B5EF4-FFF2-40B4-BE49-F238E27FC236}">
                <a16:creationId xmlns:a16="http://schemas.microsoft.com/office/drawing/2014/main" id="{9C8C4B80-82C6-8B3C-F4ED-BC524D60667A}"/>
              </a:ext>
            </a:extLst>
          </p:cNvPr>
          <p:cNvSpPr/>
          <p:nvPr/>
        </p:nvSpPr>
        <p:spPr>
          <a:xfrm>
            <a:off x="7512666" y="2245830"/>
            <a:ext cx="3797784" cy="250091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D16BD42-8BCF-36CE-9B1A-091BF8C1CD59}"/>
              </a:ext>
            </a:extLst>
          </p:cNvPr>
          <p:cNvSpPr txBox="1"/>
          <p:nvPr/>
        </p:nvSpPr>
        <p:spPr>
          <a:xfrm>
            <a:off x="7512665" y="2253712"/>
            <a:ext cx="2802910" cy="231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000" dirty="0">
                <a:latin typeface="Akzidenz-Grotesk Pro Light" panose="02000506040000020003" pitchFamily="50" charset="0"/>
              </a:rPr>
              <a:t>Фюзеляж</a:t>
            </a:r>
          </a:p>
        </p:txBody>
      </p:sp>
      <p:sp>
        <p:nvSpPr>
          <p:cNvPr id="44" name="Прямоугольник: скругленные углы 296">
            <a:extLst>
              <a:ext uri="{FF2B5EF4-FFF2-40B4-BE49-F238E27FC236}">
                <a16:creationId xmlns:a16="http://schemas.microsoft.com/office/drawing/2014/main" id="{89792F27-08E9-68CB-6B14-BBCDE33D701A}"/>
              </a:ext>
            </a:extLst>
          </p:cNvPr>
          <p:cNvSpPr/>
          <p:nvPr/>
        </p:nvSpPr>
        <p:spPr>
          <a:xfrm>
            <a:off x="11610800" y="2245829"/>
            <a:ext cx="251000" cy="250091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: скругленные углы 297">
            <a:extLst>
              <a:ext uri="{FF2B5EF4-FFF2-40B4-BE49-F238E27FC236}">
                <a16:creationId xmlns:a16="http://schemas.microsoft.com/office/drawing/2014/main" id="{BA9FEFE0-DE9F-6115-5444-DC2C28A0BCD4}"/>
              </a:ext>
            </a:extLst>
          </p:cNvPr>
          <p:cNvSpPr/>
          <p:nvPr/>
        </p:nvSpPr>
        <p:spPr>
          <a:xfrm>
            <a:off x="11335125" y="2245829"/>
            <a:ext cx="251000" cy="250091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A9C2BEF2-E380-A075-A080-BD2B947A6FC3}"/>
              </a:ext>
            </a:extLst>
          </p:cNvPr>
          <p:cNvCxnSpPr>
            <a:cxnSpLocks/>
          </p:cNvCxnSpPr>
          <p:nvPr/>
        </p:nvCxnSpPr>
        <p:spPr>
          <a:xfrm>
            <a:off x="2917654" y="1888685"/>
            <a:ext cx="488486" cy="0"/>
          </a:xfrm>
          <a:prstGeom prst="straightConnector1">
            <a:avLst/>
          </a:prstGeom>
          <a:ln w="19050">
            <a:solidFill>
              <a:srgbClr val="9DBEE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157C9C4D-D6E2-DB1A-45A4-224693D17B70}"/>
              </a:ext>
            </a:extLst>
          </p:cNvPr>
          <p:cNvGrpSpPr/>
          <p:nvPr/>
        </p:nvGrpSpPr>
        <p:grpSpPr>
          <a:xfrm>
            <a:off x="3413831" y="906443"/>
            <a:ext cx="2587456" cy="593264"/>
            <a:chOff x="233874" y="906443"/>
            <a:chExt cx="2587456" cy="59326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3718E14-06BD-7C75-33CD-B47F16F31240}"/>
                </a:ext>
              </a:extLst>
            </p:cNvPr>
            <p:cNvSpPr txBox="1"/>
            <p:nvPr/>
          </p:nvSpPr>
          <p:spPr>
            <a:xfrm>
              <a:off x="233876" y="906443"/>
              <a:ext cx="2587454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ru-RU" sz="1600" b="1" dirty="0">
                  <a:solidFill>
                    <a:schemeClr val="bg2">
                      <a:lumMod val="90000"/>
                    </a:schemeClr>
                  </a:solidFill>
                  <a:ea typeface="+mj-ea"/>
                </a:rPr>
                <a:t>2 УРОВЕНЬ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C8A3183-7A4A-AF39-A9D9-32192AB54D38}"/>
                </a:ext>
              </a:extLst>
            </p:cNvPr>
            <p:cNvSpPr txBox="1"/>
            <p:nvPr/>
          </p:nvSpPr>
          <p:spPr>
            <a:xfrm>
              <a:off x="233874" y="1212000"/>
              <a:ext cx="2587456" cy="2877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ru-RU" sz="1400" b="1" dirty="0"/>
                <a:t>Системы / блоки БАС</a:t>
              </a:r>
            </a:p>
          </p:txBody>
        </p:sp>
      </p:grpSp>
      <p:sp>
        <p:nvSpPr>
          <p:cNvPr id="50" name="Сектор 205">
            <a:extLst>
              <a:ext uri="{FF2B5EF4-FFF2-40B4-BE49-F238E27FC236}">
                <a16:creationId xmlns:a16="http://schemas.microsoft.com/office/drawing/2014/main" id="{B8A68DDB-767D-CD34-5B3F-9B799AE47C6A}"/>
              </a:ext>
            </a:extLst>
          </p:cNvPr>
          <p:cNvSpPr/>
          <p:nvPr/>
        </p:nvSpPr>
        <p:spPr>
          <a:xfrm>
            <a:off x="11361824" y="1699202"/>
            <a:ext cx="189176" cy="185780"/>
          </a:xfrm>
          <a:prstGeom prst="pie">
            <a:avLst>
              <a:gd name="adj1" fmla="val 16309154"/>
              <a:gd name="adj2" fmla="val 10692865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srgbClr val="000000"/>
              </a:solidFill>
              <a:latin typeface="Akzidenz-Grotesk Pro Light" panose="02000506040000020003" pitchFamily="50" charset="0"/>
            </a:endParaRPr>
          </a:p>
        </p:txBody>
      </p:sp>
      <p:sp>
        <p:nvSpPr>
          <p:cNvPr id="51" name="Сектор 206">
            <a:extLst>
              <a:ext uri="{FF2B5EF4-FFF2-40B4-BE49-F238E27FC236}">
                <a16:creationId xmlns:a16="http://schemas.microsoft.com/office/drawing/2014/main" id="{BFC7595E-F574-DE63-3674-30846A42530F}"/>
              </a:ext>
            </a:extLst>
          </p:cNvPr>
          <p:cNvSpPr/>
          <p:nvPr/>
        </p:nvSpPr>
        <p:spPr>
          <a:xfrm>
            <a:off x="11637451" y="1700672"/>
            <a:ext cx="189176" cy="185780"/>
          </a:xfrm>
          <a:prstGeom prst="pie">
            <a:avLst>
              <a:gd name="adj1" fmla="val 16279326"/>
              <a:gd name="adj2" fmla="val 10680946"/>
            </a:avLst>
          </a:prstGeom>
          <a:solidFill>
            <a:srgbClr val="20395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zzard M Light"/>
              <a:ea typeface="+mn-ea"/>
              <a:cs typeface="+mn-cs"/>
            </a:endParaRPr>
          </a:p>
        </p:txBody>
      </p:sp>
      <p:sp>
        <p:nvSpPr>
          <p:cNvPr id="52" name="Сектор 205">
            <a:extLst>
              <a:ext uri="{FF2B5EF4-FFF2-40B4-BE49-F238E27FC236}">
                <a16:creationId xmlns:a16="http://schemas.microsoft.com/office/drawing/2014/main" id="{A67ED109-ECF1-D6BC-B71C-D71CC9B7DEAC}"/>
              </a:ext>
            </a:extLst>
          </p:cNvPr>
          <p:cNvSpPr/>
          <p:nvPr/>
        </p:nvSpPr>
        <p:spPr>
          <a:xfrm>
            <a:off x="11361824" y="1983242"/>
            <a:ext cx="189176" cy="185780"/>
          </a:xfrm>
          <a:prstGeom prst="pie">
            <a:avLst>
              <a:gd name="adj1" fmla="val 16309154"/>
              <a:gd name="adj2" fmla="val 10692865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srgbClr val="000000"/>
              </a:solidFill>
              <a:latin typeface="Akzidenz-Grotesk Pro Light" panose="02000506040000020003" pitchFamily="50" charset="0"/>
            </a:endParaRPr>
          </a:p>
        </p:txBody>
      </p:sp>
      <p:sp>
        <p:nvSpPr>
          <p:cNvPr id="53" name="Сектор 206">
            <a:extLst>
              <a:ext uri="{FF2B5EF4-FFF2-40B4-BE49-F238E27FC236}">
                <a16:creationId xmlns:a16="http://schemas.microsoft.com/office/drawing/2014/main" id="{4D98831D-F4D6-BB77-5915-5450AD59E210}"/>
              </a:ext>
            </a:extLst>
          </p:cNvPr>
          <p:cNvSpPr/>
          <p:nvPr/>
        </p:nvSpPr>
        <p:spPr>
          <a:xfrm>
            <a:off x="11637451" y="1984712"/>
            <a:ext cx="189176" cy="185780"/>
          </a:xfrm>
          <a:prstGeom prst="pie">
            <a:avLst>
              <a:gd name="adj1" fmla="val 16279326"/>
              <a:gd name="adj2" fmla="val 10680946"/>
            </a:avLst>
          </a:prstGeom>
          <a:solidFill>
            <a:srgbClr val="20395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zzard M Light"/>
              <a:ea typeface="+mn-ea"/>
              <a:cs typeface="+mn-cs"/>
            </a:endParaRPr>
          </a:p>
        </p:txBody>
      </p:sp>
      <p:sp>
        <p:nvSpPr>
          <p:cNvPr id="54" name="Сектор 205">
            <a:extLst>
              <a:ext uri="{FF2B5EF4-FFF2-40B4-BE49-F238E27FC236}">
                <a16:creationId xmlns:a16="http://schemas.microsoft.com/office/drawing/2014/main" id="{A3F2DC49-4781-04CE-D5C1-A56D490AFF3B}"/>
              </a:ext>
            </a:extLst>
          </p:cNvPr>
          <p:cNvSpPr/>
          <p:nvPr/>
        </p:nvSpPr>
        <p:spPr>
          <a:xfrm>
            <a:off x="11361824" y="2275294"/>
            <a:ext cx="189176" cy="185780"/>
          </a:xfrm>
          <a:prstGeom prst="pie">
            <a:avLst>
              <a:gd name="adj1" fmla="val 16309154"/>
              <a:gd name="adj2" fmla="val 10692865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srgbClr val="000000"/>
              </a:solidFill>
              <a:latin typeface="Akzidenz-Grotesk Pro Light" panose="02000506040000020003" pitchFamily="50" charset="0"/>
            </a:endParaRPr>
          </a:p>
        </p:txBody>
      </p:sp>
      <p:sp>
        <p:nvSpPr>
          <p:cNvPr id="55" name="Сектор 206">
            <a:extLst>
              <a:ext uri="{FF2B5EF4-FFF2-40B4-BE49-F238E27FC236}">
                <a16:creationId xmlns:a16="http://schemas.microsoft.com/office/drawing/2014/main" id="{8DA77B6C-CA9B-5B31-B894-B4A4AA16258C}"/>
              </a:ext>
            </a:extLst>
          </p:cNvPr>
          <p:cNvSpPr/>
          <p:nvPr/>
        </p:nvSpPr>
        <p:spPr>
          <a:xfrm>
            <a:off x="11637451" y="2276764"/>
            <a:ext cx="189176" cy="185780"/>
          </a:xfrm>
          <a:prstGeom prst="pie">
            <a:avLst>
              <a:gd name="adj1" fmla="val 16279326"/>
              <a:gd name="adj2" fmla="val 10680946"/>
            </a:avLst>
          </a:prstGeom>
          <a:solidFill>
            <a:srgbClr val="20395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zzard M Light"/>
              <a:ea typeface="+mn-ea"/>
              <a:cs typeface="+mn-cs"/>
            </a:endParaRPr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26B15EF4-1936-4578-2957-C8525C092986}"/>
              </a:ext>
            </a:extLst>
          </p:cNvPr>
          <p:cNvGrpSpPr/>
          <p:nvPr/>
        </p:nvGrpSpPr>
        <p:grpSpPr>
          <a:xfrm>
            <a:off x="3413832" y="1667407"/>
            <a:ext cx="3449624" cy="451958"/>
            <a:chOff x="330201" y="1686657"/>
            <a:chExt cx="3449624" cy="451958"/>
          </a:xfrm>
        </p:grpSpPr>
        <p:sp>
          <p:nvSpPr>
            <p:cNvPr id="57" name="Прямоугольник: скругленные углы 6">
              <a:extLst>
                <a:ext uri="{FF2B5EF4-FFF2-40B4-BE49-F238E27FC236}">
                  <a16:creationId xmlns:a16="http://schemas.microsoft.com/office/drawing/2014/main" id="{01E0D877-AC21-9E3D-8340-BBA6E7498B35}"/>
                </a:ext>
              </a:extLst>
            </p:cNvPr>
            <p:cNvSpPr/>
            <p:nvPr/>
          </p:nvSpPr>
          <p:spPr>
            <a:xfrm>
              <a:off x="330201" y="1686657"/>
              <a:ext cx="2441532" cy="451958"/>
            </a:xfrm>
            <a:prstGeom prst="roundRect">
              <a:avLst>
                <a:gd name="adj" fmla="val 4839"/>
              </a:avLst>
            </a:prstGeom>
            <a:gradFill>
              <a:gsLst>
                <a:gs pos="0">
                  <a:srgbClr val="C90237"/>
                </a:gs>
                <a:gs pos="100000">
                  <a:srgbClr val="022456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F880CEF-6ADA-B240-1D25-AC62BC3820FB}"/>
                </a:ext>
              </a:extLst>
            </p:cNvPr>
            <p:cNvSpPr txBox="1"/>
            <p:nvPr/>
          </p:nvSpPr>
          <p:spPr>
            <a:xfrm>
              <a:off x="344910" y="1778059"/>
              <a:ext cx="691215" cy="259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ru-RU" sz="1200" dirty="0">
                  <a:solidFill>
                    <a:schemeClr val="bg1"/>
                  </a:solidFill>
                  <a:latin typeface="Akzidenz-Grotesk Pro Light" panose="02000506040000020003" pitchFamily="50" charset="0"/>
                </a:rPr>
                <a:t>Планер</a:t>
              </a:r>
            </a:p>
          </p:txBody>
        </p:sp>
        <p:sp>
          <p:nvSpPr>
            <p:cNvPr id="59" name="Прямоугольник: скругленные углы 23">
              <a:extLst>
                <a:ext uri="{FF2B5EF4-FFF2-40B4-BE49-F238E27FC236}">
                  <a16:creationId xmlns:a16="http://schemas.microsoft.com/office/drawing/2014/main" id="{F0B85BDE-FAEB-6CAE-BEE7-336052E07AB7}"/>
                </a:ext>
              </a:extLst>
            </p:cNvPr>
            <p:cNvSpPr/>
            <p:nvPr/>
          </p:nvSpPr>
          <p:spPr>
            <a:xfrm>
              <a:off x="3326225" y="1686657"/>
              <a:ext cx="453600" cy="451958"/>
            </a:xfrm>
            <a:prstGeom prst="roundRect">
              <a:avLst>
                <a:gd name="adj" fmla="val 4839"/>
              </a:avLst>
            </a:prstGeom>
            <a:solidFill>
              <a:schemeClr val="bg2">
                <a:lumMod val="90000"/>
              </a:schemeClr>
            </a:solidFill>
            <a:ln w="15875" cap="rnd">
              <a:noFill/>
              <a:round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: скругленные углы 24">
              <a:extLst>
                <a:ext uri="{FF2B5EF4-FFF2-40B4-BE49-F238E27FC236}">
                  <a16:creationId xmlns:a16="http://schemas.microsoft.com/office/drawing/2014/main" id="{71DEB1F6-0126-E45E-96D4-8EC015D22F00}"/>
                </a:ext>
              </a:extLst>
            </p:cNvPr>
            <p:cNvSpPr/>
            <p:nvPr/>
          </p:nvSpPr>
          <p:spPr>
            <a:xfrm>
              <a:off x="2828033" y="1686657"/>
              <a:ext cx="453600" cy="451958"/>
            </a:xfrm>
            <a:prstGeom prst="roundRect">
              <a:avLst>
                <a:gd name="adj" fmla="val 4839"/>
              </a:avLst>
            </a:prstGeom>
            <a:solidFill>
              <a:schemeClr val="bg2">
                <a:lumMod val="90000"/>
              </a:schemeClr>
            </a:solidFill>
            <a:ln w="15875" cap="rnd">
              <a:noFill/>
              <a:round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1" name="Сектор 205">
            <a:extLst>
              <a:ext uri="{FF2B5EF4-FFF2-40B4-BE49-F238E27FC236}">
                <a16:creationId xmlns:a16="http://schemas.microsoft.com/office/drawing/2014/main" id="{89198770-3B6C-BAEB-9216-8E57A6B0F0AB}"/>
              </a:ext>
            </a:extLst>
          </p:cNvPr>
          <p:cNvSpPr/>
          <p:nvPr/>
        </p:nvSpPr>
        <p:spPr>
          <a:xfrm>
            <a:off x="6043492" y="1790622"/>
            <a:ext cx="189176" cy="185780"/>
          </a:xfrm>
          <a:prstGeom prst="pie">
            <a:avLst>
              <a:gd name="adj1" fmla="val 16309154"/>
              <a:gd name="adj2" fmla="val 10692865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srgbClr val="000000"/>
              </a:solidFill>
              <a:latin typeface="Akzidenz-Grotesk Pro Light" panose="02000506040000020003" pitchFamily="50" charset="0"/>
            </a:endParaRPr>
          </a:p>
        </p:txBody>
      </p:sp>
      <p:sp>
        <p:nvSpPr>
          <p:cNvPr id="62" name="Сектор 206">
            <a:extLst>
              <a:ext uri="{FF2B5EF4-FFF2-40B4-BE49-F238E27FC236}">
                <a16:creationId xmlns:a16="http://schemas.microsoft.com/office/drawing/2014/main" id="{51CCEF27-D57C-F8AA-C394-362A396787B8}"/>
              </a:ext>
            </a:extLst>
          </p:cNvPr>
          <p:cNvSpPr/>
          <p:nvPr/>
        </p:nvSpPr>
        <p:spPr>
          <a:xfrm>
            <a:off x="6542068" y="1792092"/>
            <a:ext cx="189176" cy="185780"/>
          </a:xfrm>
          <a:prstGeom prst="pie">
            <a:avLst>
              <a:gd name="adj1" fmla="val 16279326"/>
              <a:gd name="adj2" fmla="val 10680946"/>
            </a:avLst>
          </a:prstGeom>
          <a:solidFill>
            <a:srgbClr val="20395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zzard M Light"/>
              <a:ea typeface="+mn-ea"/>
              <a:cs typeface="+mn-cs"/>
            </a:endParaRPr>
          </a:p>
        </p:txBody>
      </p:sp>
      <p:sp>
        <p:nvSpPr>
          <p:cNvPr id="64" name="Прямоугольник: скругленные углы 373">
            <a:extLst>
              <a:ext uri="{FF2B5EF4-FFF2-40B4-BE49-F238E27FC236}">
                <a16:creationId xmlns:a16="http://schemas.microsoft.com/office/drawing/2014/main" id="{8C3A8A1B-1A19-2841-9542-AB12B7C4EC22}"/>
              </a:ext>
            </a:extLst>
          </p:cNvPr>
          <p:cNvSpPr/>
          <p:nvPr/>
        </p:nvSpPr>
        <p:spPr>
          <a:xfrm>
            <a:off x="7512665" y="4145311"/>
            <a:ext cx="3797784" cy="432754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65" name="Прямоугольник: скругленные углы 375">
            <a:extLst>
              <a:ext uri="{FF2B5EF4-FFF2-40B4-BE49-F238E27FC236}">
                <a16:creationId xmlns:a16="http://schemas.microsoft.com/office/drawing/2014/main" id="{4BFC7A2D-A314-9B4B-C081-424473F54914}"/>
              </a:ext>
            </a:extLst>
          </p:cNvPr>
          <p:cNvSpPr/>
          <p:nvPr/>
        </p:nvSpPr>
        <p:spPr>
          <a:xfrm>
            <a:off x="11610799" y="4145309"/>
            <a:ext cx="251000" cy="432754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: скругленные углы 376">
            <a:extLst>
              <a:ext uri="{FF2B5EF4-FFF2-40B4-BE49-F238E27FC236}">
                <a16:creationId xmlns:a16="http://schemas.microsoft.com/office/drawing/2014/main" id="{563A3C07-1EDF-5339-A892-5AF55CD22EFA}"/>
              </a:ext>
            </a:extLst>
          </p:cNvPr>
          <p:cNvSpPr/>
          <p:nvPr/>
        </p:nvSpPr>
        <p:spPr>
          <a:xfrm>
            <a:off x="11335124" y="4145309"/>
            <a:ext cx="251000" cy="432754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ECD1F78A-E6F5-5776-715F-E038991BB2D3}"/>
              </a:ext>
            </a:extLst>
          </p:cNvPr>
          <p:cNvGrpSpPr/>
          <p:nvPr/>
        </p:nvGrpSpPr>
        <p:grpSpPr>
          <a:xfrm>
            <a:off x="7512665" y="4620461"/>
            <a:ext cx="4349134" cy="311096"/>
            <a:chOff x="7512666" y="2615360"/>
            <a:chExt cx="4349134" cy="250092"/>
          </a:xfrm>
        </p:grpSpPr>
        <p:sp>
          <p:nvSpPr>
            <p:cNvPr id="68" name="Прямоугольник: скругленные углы 378">
              <a:extLst>
                <a:ext uri="{FF2B5EF4-FFF2-40B4-BE49-F238E27FC236}">
                  <a16:creationId xmlns:a16="http://schemas.microsoft.com/office/drawing/2014/main" id="{FA9CC381-16A0-4C3E-0897-049147C3DE77}"/>
                </a:ext>
              </a:extLst>
            </p:cNvPr>
            <p:cNvSpPr/>
            <p:nvPr/>
          </p:nvSpPr>
          <p:spPr>
            <a:xfrm>
              <a:off x="7512666" y="2615361"/>
              <a:ext cx="3797784" cy="250091"/>
            </a:xfrm>
            <a:prstGeom prst="roundRect">
              <a:avLst>
                <a:gd name="adj" fmla="val 4839"/>
              </a:avLst>
            </a:prstGeom>
            <a:solidFill>
              <a:schemeClr val="bg2">
                <a:lumMod val="90000"/>
              </a:schemeClr>
            </a:solidFill>
            <a:ln w="15875" cap="rnd">
              <a:noFill/>
              <a:round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000" dirty="0"/>
            </a:p>
          </p:txBody>
        </p:sp>
        <p:sp>
          <p:nvSpPr>
            <p:cNvPr id="69" name="Прямоугольник: скругленные углы 380">
              <a:extLst>
                <a:ext uri="{FF2B5EF4-FFF2-40B4-BE49-F238E27FC236}">
                  <a16:creationId xmlns:a16="http://schemas.microsoft.com/office/drawing/2014/main" id="{7B03EA4E-8381-5074-E657-170DF30B979B}"/>
                </a:ext>
              </a:extLst>
            </p:cNvPr>
            <p:cNvSpPr/>
            <p:nvPr/>
          </p:nvSpPr>
          <p:spPr>
            <a:xfrm>
              <a:off x="11610800" y="2615360"/>
              <a:ext cx="251000" cy="250091"/>
            </a:xfrm>
            <a:prstGeom prst="roundRect">
              <a:avLst>
                <a:gd name="adj" fmla="val 4839"/>
              </a:avLst>
            </a:prstGeom>
            <a:solidFill>
              <a:schemeClr val="bg2">
                <a:lumMod val="90000"/>
              </a:schemeClr>
            </a:solidFill>
            <a:ln w="15875" cap="rnd">
              <a:noFill/>
              <a:round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: скругленные углы 381">
              <a:extLst>
                <a:ext uri="{FF2B5EF4-FFF2-40B4-BE49-F238E27FC236}">
                  <a16:creationId xmlns:a16="http://schemas.microsoft.com/office/drawing/2014/main" id="{5C536E59-B7D1-B96A-0A7A-EE6E7C8A19F5}"/>
                </a:ext>
              </a:extLst>
            </p:cNvPr>
            <p:cNvSpPr/>
            <p:nvPr/>
          </p:nvSpPr>
          <p:spPr>
            <a:xfrm>
              <a:off x="11335125" y="2615360"/>
              <a:ext cx="251000" cy="250091"/>
            </a:xfrm>
            <a:prstGeom prst="roundRect">
              <a:avLst>
                <a:gd name="adj" fmla="val 4839"/>
              </a:avLst>
            </a:prstGeom>
            <a:solidFill>
              <a:schemeClr val="bg2">
                <a:lumMod val="90000"/>
              </a:schemeClr>
            </a:solidFill>
            <a:ln w="15875" cap="rnd">
              <a:noFill/>
              <a:round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BA760448-8FE0-512F-EAB4-40CAEA542DF5}"/>
              </a:ext>
            </a:extLst>
          </p:cNvPr>
          <p:cNvGrpSpPr/>
          <p:nvPr/>
        </p:nvGrpSpPr>
        <p:grpSpPr>
          <a:xfrm>
            <a:off x="7512664" y="4970243"/>
            <a:ext cx="4349135" cy="250092"/>
            <a:chOff x="7512665" y="3243990"/>
            <a:chExt cx="4349135" cy="250092"/>
          </a:xfrm>
        </p:grpSpPr>
        <p:sp>
          <p:nvSpPr>
            <p:cNvPr id="72" name="Прямоугольник: скругленные углы 388">
              <a:extLst>
                <a:ext uri="{FF2B5EF4-FFF2-40B4-BE49-F238E27FC236}">
                  <a16:creationId xmlns:a16="http://schemas.microsoft.com/office/drawing/2014/main" id="{2EA4C73D-0692-FA67-AE5A-6CFDF0A7EA59}"/>
                </a:ext>
              </a:extLst>
            </p:cNvPr>
            <p:cNvSpPr/>
            <p:nvPr/>
          </p:nvSpPr>
          <p:spPr>
            <a:xfrm>
              <a:off x="7512666" y="3243991"/>
              <a:ext cx="3797784" cy="250091"/>
            </a:xfrm>
            <a:prstGeom prst="roundRect">
              <a:avLst>
                <a:gd name="adj" fmla="val 4839"/>
              </a:avLst>
            </a:prstGeom>
            <a:solidFill>
              <a:schemeClr val="bg2">
                <a:lumMod val="90000"/>
              </a:schemeClr>
            </a:solidFill>
            <a:ln w="15875" cap="rnd">
              <a:noFill/>
              <a:round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E1AB7EE-FCEA-81D7-3B66-0850CA17BB6D}"/>
                </a:ext>
              </a:extLst>
            </p:cNvPr>
            <p:cNvSpPr txBox="1"/>
            <p:nvPr/>
          </p:nvSpPr>
          <p:spPr>
            <a:xfrm>
              <a:off x="7512665" y="3251873"/>
              <a:ext cx="3358536" cy="231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ru-RU" sz="1000" dirty="0">
                  <a:latin typeface="Akzidenz-Grotesk Pro Light" panose="02000506040000020003" pitchFamily="50" charset="0"/>
                </a:rPr>
                <a:t>Винты маршевых двигателей</a:t>
              </a:r>
            </a:p>
          </p:txBody>
        </p:sp>
        <p:sp>
          <p:nvSpPr>
            <p:cNvPr id="74" name="Прямоугольник: скругленные углы 390">
              <a:extLst>
                <a:ext uri="{FF2B5EF4-FFF2-40B4-BE49-F238E27FC236}">
                  <a16:creationId xmlns:a16="http://schemas.microsoft.com/office/drawing/2014/main" id="{812A731A-D1F3-53A2-D908-8441EEE4E91D}"/>
                </a:ext>
              </a:extLst>
            </p:cNvPr>
            <p:cNvSpPr/>
            <p:nvPr/>
          </p:nvSpPr>
          <p:spPr>
            <a:xfrm>
              <a:off x="11610800" y="3243990"/>
              <a:ext cx="251000" cy="250091"/>
            </a:xfrm>
            <a:prstGeom prst="roundRect">
              <a:avLst>
                <a:gd name="adj" fmla="val 4839"/>
              </a:avLst>
            </a:prstGeom>
            <a:solidFill>
              <a:schemeClr val="bg2">
                <a:lumMod val="90000"/>
              </a:schemeClr>
            </a:solidFill>
            <a:ln w="15875" cap="rnd">
              <a:noFill/>
              <a:round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: скругленные углы 391">
              <a:extLst>
                <a:ext uri="{FF2B5EF4-FFF2-40B4-BE49-F238E27FC236}">
                  <a16:creationId xmlns:a16="http://schemas.microsoft.com/office/drawing/2014/main" id="{1427C8C5-1D3D-7EF8-758B-418A413A080C}"/>
                </a:ext>
              </a:extLst>
            </p:cNvPr>
            <p:cNvSpPr/>
            <p:nvPr/>
          </p:nvSpPr>
          <p:spPr>
            <a:xfrm>
              <a:off x="11335125" y="3243990"/>
              <a:ext cx="251000" cy="250091"/>
            </a:xfrm>
            <a:prstGeom prst="roundRect">
              <a:avLst>
                <a:gd name="adj" fmla="val 4839"/>
              </a:avLst>
            </a:prstGeom>
            <a:solidFill>
              <a:schemeClr val="bg2">
                <a:lumMod val="90000"/>
              </a:schemeClr>
            </a:solidFill>
            <a:ln w="15875" cap="rnd">
              <a:noFill/>
              <a:round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</p:grpSp>
      <p:sp>
        <p:nvSpPr>
          <p:cNvPr id="76" name="Прямоугольник: скругленные углы 294">
            <a:extLst>
              <a:ext uri="{FF2B5EF4-FFF2-40B4-BE49-F238E27FC236}">
                <a16:creationId xmlns:a16="http://schemas.microsoft.com/office/drawing/2014/main" id="{6973A8E8-C471-F6A3-9539-9CD6A81CD833}"/>
              </a:ext>
            </a:extLst>
          </p:cNvPr>
          <p:cNvSpPr/>
          <p:nvPr/>
        </p:nvSpPr>
        <p:spPr>
          <a:xfrm>
            <a:off x="7512665" y="2542382"/>
            <a:ext cx="3797784" cy="250091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80A3D96-BD6E-B59D-8A72-DC40CDB0DB41}"/>
              </a:ext>
            </a:extLst>
          </p:cNvPr>
          <p:cNvSpPr txBox="1"/>
          <p:nvPr/>
        </p:nvSpPr>
        <p:spPr>
          <a:xfrm>
            <a:off x="7512664" y="2550264"/>
            <a:ext cx="2952930" cy="231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000" dirty="0">
                <a:latin typeface="Akzidenz-Grotesk Pro Light" panose="02000506040000020003" pitchFamily="50" charset="0"/>
              </a:rPr>
              <a:t>Оперения горизонтальные</a:t>
            </a:r>
          </a:p>
        </p:txBody>
      </p:sp>
      <p:sp>
        <p:nvSpPr>
          <p:cNvPr id="78" name="Прямоугольник: скругленные углы 296">
            <a:extLst>
              <a:ext uri="{FF2B5EF4-FFF2-40B4-BE49-F238E27FC236}">
                <a16:creationId xmlns:a16="http://schemas.microsoft.com/office/drawing/2014/main" id="{1BE9A968-E5F4-179B-2C2F-7DA15C218CB9}"/>
              </a:ext>
            </a:extLst>
          </p:cNvPr>
          <p:cNvSpPr/>
          <p:nvPr/>
        </p:nvSpPr>
        <p:spPr>
          <a:xfrm>
            <a:off x="11610799" y="2542381"/>
            <a:ext cx="251000" cy="250091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: скругленные углы 297">
            <a:extLst>
              <a:ext uri="{FF2B5EF4-FFF2-40B4-BE49-F238E27FC236}">
                <a16:creationId xmlns:a16="http://schemas.microsoft.com/office/drawing/2014/main" id="{A234B314-91EC-E685-7C0D-C74CDA87B748}"/>
              </a:ext>
            </a:extLst>
          </p:cNvPr>
          <p:cNvSpPr/>
          <p:nvPr/>
        </p:nvSpPr>
        <p:spPr>
          <a:xfrm>
            <a:off x="11335124" y="2542381"/>
            <a:ext cx="251000" cy="250091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80" name="Сектор 205">
            <a:extLst>
              <a:ext uri="{FF2B5EF4-FFF2-40B4-BE49-F238E27FC236}">
                <a16:creationId xmlns:a16="http://schemas.microsoft.com/office/drawing/2014/main" id="{5B530413-F477-2DC7-E028-1E74C0DB327F}"/>
              </a:ext>
            </a:extLst>
          </p:cNvPr>
          <p:cNvSpPr/>
          <p:nvPr/>
        </p:nvSpPr>
        <p:spPr>
          <a:xfrm>
            <a:off x="11361823" y="2571846"/>
            <a:ext cx="189176" cy="185780"/>
          </a:xfrm>
          <a:prstGeom prst="pie">
            <a:avLst>
              <a:gd name="adj1" fmla="val 16309154"/>
              <a:gd name="adj2" fmla="val 10692865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srgbClr val="000000"/>
              </a:solidFill>
              <a:latin typeface="Akzidenz-Grotesk Pro Light" panose="02000506040000020003" pitchFamily="50" charset="0"/>
            </a:endParaRPr>
          </a:p>
        </p:txBody>
      </p:sp>
      <p:sp>
        <p:nvSpPr>
          <p:cNvPr id="81" name="Сектор 206">
            <a:extLst>
              <a:ext uri="{FF2B5EF4-FFF2-40B4-BE49-F238E27FC236}">
                <a16:creationId xmlns:a16="http://schemas.microsoft.com/office/drawing/2014/main" id="{900786CA-8943-D996-A30A-5C6F62DA4E84}"/>
              </a:ext>
            </a:extLst>
          </p:cNvPr>
          <p:cNvSpPr/>
          <p:nvPr/>
        </p:nvSpPr>
        <p:spPr>
          <a:xfrm>
            <a:off x="11637450" y="2573316"/>
            <a:ext cx="189176" cy="185780"/>
          </a:xfrm>
          <a:prstGeom prst="pie">
            <a:avLst>
              <a:gd name="adj1" fmla="val 16279326"/>
              <a:gd name="adj2" fmla="val 10680946"/>
            </a:avLst>
          </a:prstGeom>
          <a:solidFill>
            <a:srgbClr val="20395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zzard M Light"/>
              <a:ea typeface="+mn-ea"/>
              <a:cs typeface="+mn-cs"/>
            </a:endParaRPr>
          </a:p>
        </p:txBody>
      </p:sp>
      <p:sp>
        <p:nvSpPr>
          <p:cNvPr id="88" name="Прямоугольник: скругленные углы 6">
            <a:extLst>
              <a:ext uri="{FF2B5EF4-FFF2-40B4-BE49-F238E27FC236}">
                <a16:creationId xmlns:a16="http://schemas.microsoft.com/office/drawing/2014/main" id="{9F6EA390-ECF6-6C85-3E2B-CF17E8D1B987}"/>
              </a:ext>
            </a:extLst>
          </p:cNvPr>
          <p:cNvSpPr/>
          <p:nvPr/>
        </p:nvSpPr>
        <p:spPr>
          <a:xfrm>
            <a:off x="3406140" y="4147422"/>
            <a:ext cx="2441532" cy="451958"/>
          </a:xfrm>
          <a:prstGeom prst="roundRect">
            <a:avLst>
              <a:gd name="adj" fmla="val 4839"/>
            </a:avLst>
          </a:prstGeom>
          <a:gradFill>
            <a:gsLst>
              <a:gs pos="0">
                <a:srgbClr val="C90237"/>
              </a:gs>
              <a:gs pos="100000">
                <a:srgbClr val="022456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2231401-26BE-2D48-23F7-C6AF05BC4903}"/>
              </a:ext>
            </a:extLst>
          </p:cNvPr>
          <p:cNvSpPr txBox="1"/>
          <p:nvPr/>
        </p:nvSpPr>
        <p:spPr>
          <a:xfrm>
            <a:off x="3420849" y="4248763"/>
            <a:ext cx="1776448" cy="259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200" dirty="0" err="1">
                <a:solidFill>
                  <a:schemeClr val="bg1"/>
                </a:solidFill>
                <a:latin typeface="Akzidenz-Grotesk Pro Light" panose="02000506040000020003" pitchFamily="50" charset="0"/>
              </a:rPr>
              <a:t>Винто</a:t>
            </a:r>
            <a:r>
              <a:rPr lang="ru-RU" sz="1200" dirty="0">
                <a:solidFill>
                  <a:schemeClr val="bg1"/>
                </a:solidFill>
                <a:latin typeface="Akzidenz-Grotesk Pro Light" panose="02000506040000020003" pitchFamily="50" charset="0"/>
              </a:rPr>
              <a:t>-моторная группа</a:t>
            </a:r>
          </a:p>
        </p:txBody>
      </p:sp>
      <p:sp>
        <p:nvSpPr>
          <p:cNvPr id="90" name="Прямоугольник: скругленные углы 33">
            <a:extLst>
              <a:ext uri="{FF2B5EF4-FFF2-40B4-BE49-F238E27FC236}">
                <a16:creationId xmlns:a16="http://schemas.microsoft.com/office/drawing/2014/main" id="{86FAF2AE-57D5-07CF-DEB4-2510163193B3}"/>
              </a:ext>
            </a:extLst>
          </p:cNvPr>
          <p:cNvSpPr/>
          <p:nvPr/>
        </p:nvSpPr>
        <p:spPr>
          <a:xfrm>
            <a:off x="6406733" y="4147422"/>
            <a:ext cx="453600" cy="451958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: скругленные углы 34">
            <a:extLst>
              <a:ext uri="{FF2B5EF4-FFF2-40B4-BE49-F238E27FC236}">
                <a16:creationId xmlns:a16="http://schemas.microsoft.com/office/drawing/2014/main" id="{DD5F4E3A-D44C-4181-0017-818073C875BF}"/>
              </a:ext>
            </a:extLst>
          </p:cNvPr>
          <p:cNvSpPr/>
          <p:nvPr/>
        </p:nvSpPr>
        <p:spPr>
          <a:xfrm>
            <a:off x="5908541" y="4147422"/>
            <a:ext cx="453600" cy="451958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Сектор 196">
            <a:extLst>
              <a:ext uri="{FF2B5EF4-FFF2-40B4-BE49-F238E27FC236}">
                <a16:creationId xmlns:a16="http://schemas.microsoft.com/office/drawing/2014/main" id="{873EEF61-51CC-40F7-8921-13CCEFCB7E65}"/>
              </a:ext>
            </a:extLst>
          </p:cNvPr>
          <p:cNvSpPr/>
          <p:nvPr/>
        </p:nvSpPr>
        <p:spPr>
          <a:xfrm>
            <a:off x="6001287" y="4265050"/>
            <a:ext cx="189176" cy="185780"/>
          </a:xfrm>
          <a:prstGeom prst="pie">
            <a:avLst>
              <a:gd name="adj1" fmla="val 16224856"/>
              <a:gd name="adj2" fmla="val 5349262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srgbClr val="000000"/>
              </a:solidFill>
              <a:latin typeface="Akzidenz-Grotesk Pro Light" panose="02000506040000020003" pitchFamily="50" charset="0"/>
            </a:endParaRPr>
          </a:p>
        </p:txBody>
      </p:sp>
      <p:sp>
        <p:nvSpPr>
          <p:cNvPr id="93" name="Сектор 197">
            <a:extLst>
              <a:ext uri="{FF2B5EF4-FFF2-40B4-BE49-F238E27FC236}">
                <a16:creationId xmlns:a16="http://schemas.microsoft.com/office/drawing/2014/main" id="{487D82A5-7702-4CD1-B6F1-A19D7331E293}"/>
              </a:ext>
            </a:extLst>
          </p:cNvPr>
          <p:cNvSpPr/>
          <p:nvPr/>
        </p:nvSpPr>
        <p:spPr>
          <a:xfrm>
            <a:off x="6536968" y="4274135"/>
            <a:ext cx="189176" cy="185780"/>
          </a:xfrm>
          <a:prstGeom prst="pie">
            <a:avLst>
              <a:gd name="adj1" fmla="val 16220543"/>
              <a:gd name="adj2" fmla="val 5335470"/>
            </a:avLst>
          </a:prstGeom>
          <a:solidFill>
            <a:srgbClr val="20395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zzard M Light"/>
              <a:ea typeface="+mn-ea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8D6B603-9EA4-E2BE-9EE1-A3CD60CFA9DA}"/>
              </a:ext>
            </a:extLst>
          </p:cNvPr>
          <p:cNvSpPr txBox="1"/>
          <p:nvPr/>
        </p:nvSpPr>
        <p:spPr>
          <a:xfrm>
            <a:off x="7519927" y="4180156"/>
            <a:ext cx="3681008" cy="370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000" dirty="0">
                <a:latin typeface="Akzidenz-Grotesk Pro Light" panose="02000506040000020003" pitchFamily="50" charset="0"/>
              </a:rPr>
              <a:t>2-х тактные ДВС объёмом от 30 </a:t>
            </a:r>
            <a:r>
              <a:rPr lang="ru-RU" sz="1000" dirty="0" err="1">
                <a:latin typeface="Akzidenz-Grotesk Pro Light" panose="02000506040000020003" pitchFamily="50" charset="0"/>
              </a:rPr>
              <a:t>куб.см</a:t>
            </a:r>
            <a:r>
              <a:rPr lang="ru-RU" sz="1000" dirty="0">
                <a:latin typeface="Akzidenz-Grotesk Pro Light" panose="02000506040000020003" pitchFamily="50" charset="0"/>
              </a:rPr>
              <a:t>., мощностью от 2700 Вт с блоком управления</a:t>
            </a:r>
          </a:p>
        </p:txBody>
      </p:sp>
      <p:sp>
        <p:nvSpPr>
          <p:cNvPr id="95" name="Сектор 188">
            <a:extLst>
              <a:ext uri="{FF2B5EF4-FFF2-40B4-BE49-F238E27FC236}">
                <a16:creationId xmlns:a16="http://schemas.microsoft.com/office/drawing/2014/main" id="{F8F7A248-BCCC-7A71-D3BB-F08200131A08}"/>
              </a:ext>
            </a:extLst>
          </p:cNvPr>
          <p:cNvSpPr/>
          <p:nvPr/>
        </p:nvSpPr>
        <p:spPr>
          <a:xfrm>
            <a:off x="11360756" y="4303093"/>
            <a:ext cx="189176" cy="185780"/>
          </a:xfrm>
          <a:prstGeom prst="pie">
            <a:avLst>
              <a:gd name="adj1" fmla="val 16230142"/>
              <a:gd name="adj2" fmla="val 26933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srgbClr val="000000"/>
              </a:solidFill>
              <a:latin typeface="Akzidenz-Grotesk Pro Light" panose="02000506040000020003" pitchFamily="50" charset="0"/>
            </a:endParaRPr>
          </a:p>
        </p:txBody>
      </p:sp>
      <p:sp>
        <p:nvSpPr>
          <p:cNvPr id="96" name="Сектор 189">
            <a:extLst>
              <a:ext uri="{FF2B5EF4-FFF2-40B4-BE49-F238E27FC236}">
                <a16:creationId xmlns:a16="http://schemas.microsoft.com/office/drawing/2014/main" id="{12DF92E6-259C-7AA4-2142-FD28E8043227}"/>
              </a:ext>
            </a:extLst>
          </p:cNvPr>
          <p:cNvSpPr/>
          <p:nvPr/>
        </p:nvSpPr>
        <p:spPr>
          <a:xfrm>
            <a:off x="11636431" y="4301595"/>
            <a:ext cx="189176" cy="185780"/>
          </a:xfrm>
          <a:prstGeom prst="pie">
            <a:avLst>
              <a:gd name="adj1" fmla="val 16220543"/>
              <a:gd name="adj2" fmla="val 58939"/>
            </a:avLst>
          </a:prstGeom>
          <a:solidFill>
            <a:srgbClr val="20395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zzard M Light"/>
              <a:ea typeface="+mn-ea"/>
              <a:cs typeface="+mn-cs"/>
            </a:endParaRPr>
          </a:p>
        </p:txBody>
      </p:sp>
      <p:sp>
        <p:nvSpPr>
          <p:cNvPr id="97" name="Сектор 188">
            <a:extLst>
              <a:ext uri="{FF2B5EF4-FFF2-40B4-BE49-F238E27FC236}">
                <a16:creationId xmlns:a16="http://schemas.microsoft.com/office/drawing/2014/main" id="{3E0418D5-E499-9754-258A-8BCD0D07B782}"/>
              </a:ext>
            </a:extLst>
          </p:cNvPr>
          <p:cNvSpPr/>
          <p:nvPr/>
        </p:nvSpPr>
        <p:spPr>
          <a:xfrm>
            <a:off x="11360756" y="4681179"/>
            <a:ext cx="189176" cy="185780"/>
          </a:xfrm>
          <a:prstGeom prst="pie">
            <a:avLst>
              <a:gd name="adj1" fmla="val 16230142"/>
              <a:gd name="adj2" fmla="val 26933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srgbClr val="000000"/>
              </a:solidFill>
              <a:latin typeface="Akzidenz-Grotesk Pro Light" panose="02000506040000020003" pitchFamily="50" charset="0"/>
            </a:endParaRPr>
          </a:p>
        </p:txBody>
      </p:sp>
      <p:sp>
        <p:nvSpPr>
          <p:cNvPr id="98" name="Сектор 189">
            <a:extLst>
              <a:ext uri="{FF2B5EF4-FFF2-40B4-BE49-F238E27FC236}">
                <a16:creationId xmlns:a16="http://schemas.microsoft.com/office/drawing/2014/main" id="{DBDF3C74-D7C4-137D-393F-0310F4A45F3B}"/>
              </a:ext>
            </a:extLst>
          </p:cNvPr>
          <p:cNvSpPr/>
          <p:nvPr/>
        </p:nvSpPr>
        <p:spPr>
          <a:xfrm>
            <a:off x="11636431" y="4679681"/>
            <a:ext cx="189176" cy="185780"/>
          </a:xfrm>
          <a:prstGeom prst="pie">
            <a:avLst>
              <a:gd name="adj1" fmla="val 16220543"/>
              <a:gd name="adj2" fmla="val 58939"/>
            </a:avLst>
          </a:prstGeom>
          <a:solidFill>
            <a:srgbClr val="20395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zzard M Light"/>
              <a:ea typeface="+mn-ea"/>
              <a:cs typeface="+mn-cs"/>
            </a:endParaRPr>
          </a:p>
        </p:txBody>
      </p:sp>
      <p:sp>
        <p:nvSpPr>
          <p:cNvPr id="99" name="Сектор 205">
            <a:extLst>
              <a:ext uri="{FF2B5EF4-FFF2-40B4-BE49-F238E27FC236}">
                <a16:creationId xmlns:a16="http://schemas.microsoft.com/office/drawing/2014/main" id="{EB4ABE1A-2D94-2087-1B09-77AF1135CE4F}"/>
              </a:ext>
            </a:extLst>
          </p:cNvPr>
          <p:cNvSpPr/>
          <p:nvPr/>
        </p:nvSpPr>
        <p:spPr>
          <a:xfrm>
            <a:off x="11360756" y="4997191"/>
            <a:ext cx="189176" cy="185780"/>
          </a:xfrm>
          <a:prstGeom prst="pie">
            <a:avLst>
              <a:gd name="adj1" fmla="val 16309154"/>
              <a:gd name="adj2" fmla="val 10692865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srgbClr val="000000"/>
              </a:solidFill>
              <a:latin typeface="Akzidenz-Grotesk Pro Light" panose="02000506040000020003" pitchFamily="50" charset="0"/>
            </a:endParaRPr>
          </a:p>
        </p:txBody>
      </p:sp>
      <p:sp>
        <p:nvSpPr>
          <p:cNvPr id="100" name="Сектор 206">
            <a:extLst>
              <a:ext uri="{FF2B5EF4-FFF2-40B4-BE49-F238E27FC236}">
                <a16:creationId xmlns:a16="http://schemas.microsoft.com/office/drawing/2014/main" id="{5CBDC061-71AE-B081-9906-1AA20EA54305}"/>
              </a:ext>
            </a:extLst>
          </p:cNvPr>
          <p:cNvSpPr/>
          <p:nvPr/>
        </p:nvSpPr>
        <p:spPr>
          <a:xfrm>
            <a:off x="11636383" y="4998661"/>
            <a:ext cx="189176" cy="185780"/>
          </a:xfrm>
          <a:prstGeom prst="pie">
            <a:avLst>
              <a:gd name="adj1" fmla="val 16279326"/>
              <a:gd name="adj2" fmla="val 10680946"/>
            </a:avLst>
          </a:prstGeom>
          <a:solidFill>
            <a:srgbClr val="20395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zzard M Light"/>
              <a:ea typeface="+mn-ea"/>
              <a:cs typeface="+mn-cs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5DA8423-A2AB-11F1-30EF-2DDA39CA31B4}"/>
              </a:ext>
            </a:extLst>
          </p:cNvPr>
          <p:cNvSpPr txBox="1"/>
          <p:nvPr/>
        </p:nvSpPr>
        <p:spPr>
          <a:xfrm>
            <a:off x="7510624" y="4597815"/>
            <a:ext cx="3338351" cy="370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000" dirty="0" err="1">
                <a:latin typeface="Akzidenz-Grotesk Pro Light" panose="02000506040000020003" pitchFamily="50" charset="0"/>
              </a:rPr>
              <a:t>Высокомоментные</a:t>
            </a:r>
            <a:r>
              <a:rPr lang="ru-RU" sz="1000" dirty="0">
                <a:latin typeface="Akzidenz-Grotesk Pro Light" panose="02000506040000020003" pitchFamily="50" charset="0"/>
              </a:rPr>
              <a:t> электродвигатели от 200 Вт до 30 кВт с контроллером управления</a:t>
            </a:r>
          </a:p>
        </p:txBody>
      </p:sp>
      <p:sp>
        <p:nvSpPr>
          <p:cNvPr id="102" name="Прямоугольник: скругленные углы 294">
            <a:extLst>
              <a:ext uri="{FF2B5EF4-FFF2-40B4-BE49-F238E27FC236}">
                <a16:creationId xmlns:a16="http://schemas.microsoft.com/office/drawing/2014/main" id="{0F41346A-9C52-3EE3-8AFC-209E1EDAAFC9}"/>
              </a:ext>
            </a:extLst>
          </p:cNvPr>
          <p:cNvSpPr/>
          <p:nvPr/>
        </p:nvSpPr>
        <p:spPr>
          <a:xfrm>
            <a:off x="7510624" y="2824717"/>
            <a:ext cx="3797784" cy="250091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24C60D1-8BA7-9D66-702D-706DE0FE5DA3}"/>
              </a:ext>
            </a:extLst>
          </p:cNvPr>
          <p:cNvSpPr txBox="1"/>
          <p:nvPr/>
        </p:nvSpPr>
        <p:spPr>
          <a:xfrm>
            <a:off x="7510623" y="2832599"/>
            <a:ext cx="3161307" cy="231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000" dirty="0">
                <a:latin typeface="Akzidenz-Grotesk Pro Light" panose="02000506040000020003" pitchFamily="50" charset="0"/>
              </a:rPr>
              <a:t>Шасси</a:t>
            </a:r>
          </a:p>
        </p:txBody>
      </p:sp>
      <p:sp>
        <p:nvSpPr>
          <p:cNvPr id="104" name="Прямоугольник: скругленные углы 296">
            <a:extLst>
              <a:ext uri="{FF2B5EF4-FFF2-40B4-BE49-F238E27FC236}">
                <a16:creationId xmlns:a16="http://schemas.microsoft.com/office/drawing/2014/main" id="{7DFF7DD3-05B5-91BE-AEBB-D86843449694}"/>
              </a:ext>
            </a:extLst>
          </p:cNvPr>
          <p:cNvSpPr/>
          <p:nvPr/>
        </p:nvSpPr>
        <p:spPr>
          <a:xfrm>
            <a:off x="11608758" y="2824716"/>
            <a:ext cx="251000" cy="250091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: скругленные углы 297">
            <a:extLst>
              <a:ext uri="{FF2B5EF4-FFF2-40B4-BE49-F238E27FC236}">
                <a16:creationId xmlns:a16="http://schemas.microsoft.com/office/drawing/2014/main" id="{156922FA-9D2D-D43A-D0FF-F14C4DB03D3C}"/>
              </a:ext>
            </a:extLst>
          </p:cNvPr>
          <p:cNvSpPr/>
          <p:nvPr/>
        </p:nvSpPr>
        <p:spPr>
          <a:xfrm>
            <a:off x="11333083" y="2824716"/>
            <a:ext cx="251000" cy="250091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06" name="Сектор 205">
            <a:extLst>
              <a:ext uri="{FF2B5EF4-FFF2-40B4-BE49-F238E27FC236}">
                <a16:creationId xmlns:a16="http://schemas.microsoft.com/office/drawing/2014/main" id="{717A09EE-B3A6-4BB7-F2F4-09238580224D}"/>
              </a:ext>
            </a:extLst>
          </p:cNvPr>
          <p:cNvSpPr/>
          <p:nvPr/>
        </p:nvSpPr>
        <p:spPr>
          <a:xfrm>
            <a:off x="11359782" y="2854181"/>
            <a:ext cx="189176" cy="185780"/>
          </a:xfrm>
          <a:prstGeom prst="pie">
            <a:avLst>
              <a:gd name="adj1" fmla="val 16309154"/>
              <a:gd name="adj2" fmla="val 16189648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srgbClr val="000000"/>
              </a:solidFill>
              <a:latin typeface="Akzidenz-Grotesk Pro Light" panose="02000506040000020003" pitchFamily="50" charset="0"/>
            </a:endParaRPr>
          </a:p>
        </p:txBody>
      </p:sp>
      <p:sp>
        <p:nvSpPr>
          <p:cNvPr id="107" name="Сектор 206">
            <a:extLst>
              <a:ext uri="{FF2B5EF4-FFF2-40B4-BE49-F238E27FC236}">
                <a16:creationId xmlns:a16="http://schemas.microsoft.com/office/drawing/2014/main" id="{0D43E080-7454-25B9-B7F9-EA8F6D2A640F}"/>
              </a:ext>
            </a:extLst>
          </p:cNvPr>
          <p:cNvSpPr/>
          <p:nvPr/>
        </p:nvSpPr>
        <p:spPr>
          <a:xfrm>
            <a:off x="11635409" y="2855651"/>
            <a:ext cx="189176" cy="185780"/>
          </a:xfrm>
          <a:prstGeom prst="pie">
            <a:avLst>
              <a:gd name="adj1" fmla="val 16279326"/>
              <a:gd name="adj2" fmla="val 16071054"/>
            </a:avLst>
          </a:prstGeom>
          <a:solidFill>
            <a:srgbClr val="20395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zzard M Light"/>
              <a:ea typeface="+mn-ea"/>
              <a:cs typeface="+mn-cs"/>
            </a:endParaRPr>
          </a:p>
        </p:txBody>
      </p:sp>
      <p:sp>
        <p:nvSpPr>
          <p:cNvPr id="108" name="Прямоугольник: скругленные углы 294">
            <a:extLst>
              <a:ext uri="{FF2B5EF4-FFF2-40B4-BE49-F238E27FC236}">
                <a16:creationId xmlns:a16="http://schemas.microsoft.com/office/drawing/2014/main" id="{06118392-44E0-1CEB-B8FD-B53DFAFEC7F5}"/>
              </a:ext>
            </a:extLst>
          </p:cNvPr>
          <p:cNvSpPr/>
          <p:nvPr/>
        </p:nvSpPr>
        <p:spPr>
          <a:xfrm>
            <a:off x="7510624" y="3111728"/>
            <a:ext cx="3797784" cy="250091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1B54FE1-DA84-AF9F-1B81-2921C3BF9B62}"/>
              </a:ext>
            </a:extLst>
          </p:cNvPr>
          <p:cNvSpPr txBox="1"/>
          <p:nvPr/>
        </p:nvSpPr>
        <p:spPr>
          <a:xfrm>
            <a:off x="7510623" y="3119610"/>
            <a:ext cx="2902583" cy="231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000" dirty="0">
                <a:latin typeface="Akzidenz-Grotesk Pro Light" panose="02000506040000020003" pitchFamily="50" charset="0"/>
              </a:rPr>
              <a:t>Рессоры</a:t>
            </a:r>
          </a:p>
        </p:txBody>
      </p:sp>
      <p:sp>
        <p:nvSpPr>
          <p:cNvPr id="110" name="Прямоугольник: скругленные углы 296">
            <a:extLst>
              <a:ext uri="{FF2B5EF4-FFF2-40B4-BE49-F238E27FC236}">
                <a16:creationId xmlns:a16="http://schemas.microsoft.com/office/drawing/2014/main" id="{E01CE3BB-F77B-614C-7481-2B3029600718}"/>
              </a:ext>
            </a:extLst>
          </p:cNvPr>
          <p:cNvSpPr/>
          <p:nvPr/>
        </p:nvSpPr>
        <p:spPr>
          <a:xfrm>
            <a:off x="11608758" y="3111727"/>
            <a:ext cx="251000" cy="250091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Сектор 205">
            <a:extLst>
              <a:ext uri="{FF2B5EF4-FFF2-40B4-BE49-F238E27FC236}">
                <a16:creationId xmlns:a16="http://schemas.microsoft.com/office/drawing/2014/main" id="{1DDAF1A5-ED44-5A86-5265-90D31B84F9B9}"/>
              </a:ext>
            </a:extLst>
          </p:cNvPr>
          <p:cNvSpPr/>
          <p:nvPr/>
        </p:nvSpPr>
        <p:spPr>
          <a:xfrm>
            <a:off x="11359782" y="3130642"/>
            <a:ext cx="189176" cy="185780"/>
          </a:xfrm>
          <a:prstGeom prst="pie">
            <a:avLst>
              <a:gd name="adj1" fmla="val 16309154"/>
              <a:gd name="adj2" fmla="val 16189648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srgbClr val="000000"/>
              </a:solidFill>
              <a:latin typeface="Akzidenz-Grotesk Pro Light" panose="02000506040000020003" pitchFamily="50" charset="0"/>
            </a:endParaRPr>
          </a:p>
        </p:txBody>
      </p:sp>
      <p:sp>
        <p:nvSpPr>
          <p:cNvPr id="112" name="Сектор 206">
            <a:extLst>
              <a:ext uri="{FF2B5EF4-FFF2-40B4-BE49-F238E27FC236}">
                <a16:creationId xmlns:a16="http://schemas.microsoft.com/office/drawing/2014/main" id="{9E1A3580-DCCE-7068-7E2C-CCAF4FF86C04}"/>
              </a:ext>
            </a:extLst>
          </p:cNvPr>
          <p:cNvSpPr/>
          <p:nvPr/>
        </p:nvSpPr>
        <p:spPr>
          <a:xfrm>
            <a:off x="11635409" y="3132112"/>
            <a:ext cx="189176" cy="185780"/>
          </a:xfrm>
          <a:prstGeom prst="pie">
            <a:avLst>
              <a:gd name="adj1" fmla="val 16279326"/>
              <a:gd name="adj2" fmla="val 16071054"/>
            </a:avLst>
          </a:prstGeom>
          <a:solidFill>
            <a:srgbClr val="20395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zzard M Light"/>
              <a:ea typeface="+mn-ea"/>
              <a:cs typeface="+mn-cs"/>
            </a:endParaRPr>
          </a:p>
        </p:txBody>
      </p: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EE1AB761-11DC-124C-478F-7CB09B618708}"/>
              </a:ext>
            </a:extLst>
          </p:cNvPr>
          <p:cNvGrpSpPr/>
          <p:nvPr/>
        </p:nvGrpSpPr>
        <p:grpSpPr>
          <a:xfrm>
            <a:off x="7510624" y="5253560"/>
            <a:ext cx="4349134" cy="376735"/>
            <a:chOff x="7512666" y="3243990"/>
            <a:chExt cx="4349134" cy="250092"/>
          </a:xfrm>
        </p:grpSpPr>
        <p:sp>
          <p:nvSpPr>
            <p:cNvPr id="114" name="Прямоугольник: скругленные углы 388">
              <a:extLst>
                <a:ext uri="{FF2B5EF4-FFF2-40B4-BE49-F238E27FC236}">
                  <a16:creationId xmlns:a16="http://schemas.microsoft.com/office/drawing/2014/main" id="{7456E070-0568-814E-354C-896581B756F3}"/>
                </a:ext>
              </a:extLst>
            </p:cNvPr>
            <p:cNvSpPr/>
            <p:nvPr/>
          </p:nvSpPr>
          <p:spPr>
            <a:xfrm>
              <a:off x="7512666" y="3243991"/>
              <a:ext cx="3797784" cy="250091"/>
            </a:xfrm>
            <a:prstGeom prst="roundRect">
              <a:avLst>
                <a:gd name="adj" fmla="val 4839"/>
              </a:avLst>
            </a:prstGeom>
            <a:solidFill>
              <a:schemeClr val="bg2">
                <a:lumMod val="90000"/>
              </a:schemeClr>
            </a:solidFill>
            <a:ln w="15875" cap="rnd">
              <a:noFill/>
              <a:round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000" dirty="0"/>
            </a:p>
          </p:txBody>
        </p:sp>
        <p:sp>
          <p:nvSpPr>
            <p:cNvPr id="115" name="Прямоугольник: скругленные углы 390">
              <a:extLst>
                <a:ext uri="{FF2B5EF4-FFF2-40B4-BE49-F238E27FC236}">
                  <a16:creationId xmlns:a16="http://schemas.microsoft.com/office/drawing/2014/main" id="{24C991BB-CE30-D3D9-37ED-42217AC0B6B2}"/>
                </a:ext>
              </a:extLst>
            </p:cNvPr>
            <p:cNvSpPr/>
            <p:nvPr/>
          </p:nvSpPr>
          <p:spPr>
            <a:xfrm>
              <a:off x="11610800" y="3243990"/>
              <a:ext cx="251000" cy="250091"/>
            </a:xfrm>
            <a:prstGeom prst="roundRect">
              <a:avLst>
                <a:gd name="adj" fmla="val 4839"/>
              </a:avLst>
            </a:prstGeom>
            <a:solidFill>
              <a:schemeClr val="bg2">
                <a:lumMod val="90000"/>
              </a:schemeClr>
            </a:solidFill>
            <a:ln w="15875" cap="rnd">
              <a:noFill/>
              <a:round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Прямоугольник: скругленные углы 391">
              <a:extLst>
                <a:ext uri="{FF2B5EF4-FFF2-40B4-BE49-F238E27FC236}">
                  <a16:creationId xmlns:a16="http://schemas.microsoft.com/office/drawing/2014/main" id="{7D9EA272-D9CB-06E8-9AA9-DA37E550093D}"/>
                </a:ext>
              </a:extLst>
            </p:cNvPr>
            <p:cNvSpPr/>
            <p:nvPr/>
          </p:nvSpPr>
          <p:spPr>
            <a:xfrm>
              <a:off x="11335125" y="3243990"/>
              <a:ext cx="251000" cy="250091"/>
            </a:xfrm>
            <a:prstGeom prst="roundRect">
              <a:avLst>
                <a:gd name="adj" fmla="val 4839"/>
              </a:avLst>
            </a:prstGeom>
            <a:solidFill>
              <a:schemeClr val="bg2">
                <a:lumMod val="90000"/>
              </a:schemeClr>
            </a:solidFill>
            <a:ln w="15875" cap="rnd">
              <a:noFill/>
              <a:round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</p:grpSp>
      <p:sp>
        <p:nvSpPr>
          <p:cNvPr id="117" name="Сектор 205">
            <a:extLst>
              <a:ext uri="{FF2B5EF4-FFF2-40B4-BE49-F238E27FC236}">
                <a16:creationId xmlns:a16="http://schemas.microsoft.com/office/drawing/2014/main" id="{642BD1BB-AD63-200D-0BB5-42EF685D8B5B}"/>
              </a:ext>
            </a:extLst>
          </p:cNvPr>
          <p:cNvSpPr/>
          <p:nvPr/>
        </p:nvSpPr>
        <p:spPr>
          <a:xfrm>
            <a:off x="11358715" y="5310005"/>
            <a:ext cx="189176" cy="185780"/>
          </a:xfrm>
          <a:prstGeom prst="pie">
            <a:avLst>
              <a:gd name="adj1" fmla="val 16309154"/>
              <a:gd name="adj2" fmla="val 5607561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srgbClr val="000000"/>
              </a:solidFill>
              <a:latin typeface="Akzidenz-Grotesk Pro Light" panose="02000506040000020003" pitchFamily="50" charset="0"/>
            </a:endParaRPr>
          </a:p>
        </p:txBody>
      </p:sp>
      <p:sp>
        <p:nvSpPr>
          <p:cNvPr id="118" name="Сектор 206">
            <a:extLst>
              <a:ext uri="{FF2B5EF4-FFF2-40B4-BE49-F238E27FC236}">
                <a16:creationId xmlns:a16="http://schemas.microsoft.com/office/drawing/2014/main" id="{86C5706C-9F65-61B0-444C-2B9738B586D3}"/>
              </a:ext>
            </a:extLst>
          </p:cNvPr>
          <p:cNvSpPr/>
          <p:nvPr/>
        </p:nvSpPr>
        <p:spPr>
          <a:xfrm>
            <a:off x="11634342" y="5311475"/>
            <a:ext cx="189176" cy="185780"/>
          </a:xfrm>
          <a:prstGeom prst="pie">
            <a:avLst>
              <a:gd name="adj1" fmla="val 16279326"/>
              <a:gd name="adj2" fmla="val 5560011"/>
            </a:avLst>
          </a:prstGeom>
          <a:solidFill>
            <a:srgbClr val="20395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zzard M Light"/>
              <a:ea typeface="+mn-ea"/>
              <a:cs typeface="+mn-cs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B9B15B2-0021-4E92-55DD-7946AE1F6CA5}"/>
              </a:ext>
            </a:extLst>
          </p:cNvPr>
          <p:cNvSpPr txBox="1"/>
          <p:nvPr/>
        </p:nvSpPr>
        <p:spPr>
          <a:xfrm>
            <a:off x="7510623" y="5261443"/>
            <a:ext cx="3690312" cy="370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000" dirty="0">
                <a:latin typeface="Akzidenz-Grotesk Pro Light" panose="02000506040000020003" pitchFamily="50" charset="0"/>
              </a:rPr>
              <a:t>Электронные регуляторы оборотов (</a:t>
            </a:r>
            <a:r>
              <a:rPr lang="en" sz="1000" dirty="0">
                <a:latin typeface="Akzidenz-Grotesk Pro Light" panose="02000506040000020003" pitchFamily="50" charset="0"/>
              </a:rPr>
              <a:t>ESC)</a:t>
            </a:r>
            <a:r>
              <a:rPr lang="ru-RU" sz="1000" dirty="0">
                <a:latin typeface="Akzidenz-Grotesk Pro Light" panose="02000506040000020003" pitchFamily="50" charset="0"/>
              </a:rPr>
              <a:t> для </a:t>
            </a:r>
            <a:r>
              <a:rPr lang="ru-RU" sz="1000" dirty="0" err="1">
                <a:latin typeface="Akzidenz-Grotesk Pro Light" panose="02000506040000020003" pitchFamily="50" charset="0"/>
              </a:rPr>
              <a:t>бесколлекторных</a:t>
            </a:r>
            <a:r>
              <a:rPr lang="ru-RU" sz="1000" dirty="0">
                <a:latin typeface="Akzidenz-Grotesk Pro Light" panose="02000506040000020003" pitchFamily="50" charset="0"/>
              </a:rPr>
              <a:t> электродвигателей</a:t>
            </a:r>
          </a:p>
        </p:txBody>
      </p:sp>
      <p:sp>
        <p:nvSpPr>
          <p:cNvPr id="120" name="Прямоугольник: скругленные углы 297">
            <a:extLst>
              <a:ext uri="{FF2B5EF4-FFF2-40B4-BE49-F238E27FC236}">
                <a16:creationId xmlns:a16="http://schemas.microsoft.com/office/drawing/2014/main" id="{397CC173-051E-0484-3850-A170B371D93A}"/>
              </a:ext>
            </a:extLst>
          </p:cNvPr>
          <p:cNvSpPr/>
          <p:nvPr/>
        </p:nvSpPr>
        <p:spPr>
          <a:xfrm>
            <a:off x="11335124" y="3400633"/>
            <a:ext cx="251000" cy="250091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21" name="Прямоугольник: скругленные углы 294">
            <a:extLst>
              <a:ext uri="{FF2B5EF4-FFF2-40B4-BE49-F238E27FC236}">
                <a16:creationId xmlns:a16="http://schemas.microsoft.com/office/drawing/2014/main" id="{E7032D5E-92CB-941C-B06C-0AA7351AC129}"/>
              </a:ext>
            </a:extLst>
          </p:cNvPr>
          <p:cNvSpPr/>
          <p:nvPr/>
        </p:nvSpPr>
        <p:spPr>
          <a:xfrm>
            <a:off x="7510624" y="3400513"/>
            <a:ext cx="3797784" cy="250091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0E1E0736-E4B3-D28A-72E4-0B7B1062FBA5}"/>
              </a:ext>
            </a:extLst>
          </p:cNvPr>
          <p:cNvSpPr txBox="1"/>
          <p:nvPr/>
        </p:nvSpPr>
        <p:spPr>
          <a:xfrm>
            <a:off x="7510623" y="3408395"/>
            <a:ext cx="2521583" cy="231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000" dirty="0">
                <a:latin typeface="Akzidenz-Grotesk Pro Light" panose="02000506040000020003" pitchFamily="50" charset="0"/>
              </a:rPr>
              <a:t>Исполнительные механизмы</a:t>
            </a:r>
          </a:p>
        </p:txBody>
      </p:sp>
      <p:sp>
        <p:nvSpPr>
          <p:cNvPr id="123" name="Прямоугольник: скругленные углы 296">
            <a:extLst>
              <a:ext uri="{FF2B5EF4-FFF2-40B4-BE49-F238E27FC236}">
                <a16:creationId xmlns:a16="http://schemas.microsoft.com/office/drawing/2014/main" id="{20AC1057-3070-368D-0E89-75A4B847C421}"/>
              </a:ext>
            </a:extLst>
          </p:cNvPr>
          <p:cNvSpPr/>
          <p:nvPr/>
        </p:nvSpPr>
        <p:spPr>
          <a:xfrm>
            <a:off x="11608758" y="3400512"/>
            <a:ext cx="251000" cy="250091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Сектор 188">
            <a:extLst>
              <a:ext uri="{FF2B5EF4-FFF2-40B4-BE49-F238E27FC236}">
                <a16:creationId xmlns:a16="http://schemas.microsoft.com/office/drawing/2014/main" id="{AB98E708-92EA-4595-0E5E-6AB5C3474C9D}"/>
              </a:ext>
            </a:extLst>
          </p:cNvPr>
          <p:cNvSpPr/>
          <p:nvPr/>
        </p:nvSpPr>
        <p:spPr>
          <a:xfrm>
            <a:off x="11358715" y="3435090"/>
            <a:ext cx="189176" cy="185780"/>
          </a:xfrm>
          <a:prstGeom prst="pie">
            <a:avLst>
              <a:gd name="adj1" fmla="val 16230142"/>
              <a:gd name="adj2" fmla="val 26933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srgbClr val="000000"/>
              </a:solidFill>
              <a:latin typeface="Akzidenz-Grotesk Pro Light" panose="02000506040000020003" pitchFamily="50" charset="0"/>
            </a:endParaRPr>
          </a:p>
        </p:txBody>
      </p:sp>
      <p:sp>
        <p:nvSpPr>
          <p:cNvPr id="125" name="Сектор 189">
            <a:extLst>
              <a:ext uri="{FF2B5EF4-FFF2-40B4-BE49-F238E27FC236}">
                <a16:creationId xmlns:a16="http://schemas.microsoft.com/office/drawing/2014/main" id="{FA3EDB65-A64F-056F-A490-D147F5061C4D}"/>
              </a:ext>
            </a:extLst>
          </p:cNvPr>
          <p:cNvSpPr/>
          <p:nvPr/>
        </p:nvSpPr>
        <p:spPr>
          <a:xfrm>
            <a:off x="11634390" y="3433592"/>
            <a:ext cx="189176" cy="185780"/>
          </a:xfrm>
          <a:prstGeom prst="pie">
            <a:avLst>
              <a:gd name="adj1" fmla="val 16220543"/>
              <a:gd name="adj2" fmla="val 58939"/>
            </a:avLst>
          </a:prstGeom>
          <a:solidFill>
            <a:srgbClr val="20395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zzard M Light"/>
              <a:ea typeface="+mn-ea"/>
              <a:cs typeface="+mn-cs"/>
            </a:endParaRPr>
          </a:p>
        </p:txBody>
      </p: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8C1606CB-FEB9-3CD8-2596-AA4FD43525AD}"/>
              </a:ext>
            </a:extLst>
          </p:cNvPr>
          <p:cNvGrpSpPr/>
          <p:nvPr/>
        </p:nvGrpSpPr>
        <p:grpSpPr>
          <a:xfrm>
            <a:off x="7510624" y="5675339"/>
            <a:ext cx="4349134" cy="283369"/>
            <a:chOff x="7512666" y="2615360"/>
            <a:chExt cx="4349134" cy="250092"/>
          </a:xfrm>
        </p:grpSpPr>
        <p:sp>
          <p:nvSpPr>
            <p:cNvPr id="127" name="Прямоугольник: скругленные углы 378">
              <a:extLst>
                <a:ext uri="{FF2B5EF4-FFF2-40B4-BE49-F238E27FC236}">
                  <a16:creationId xmlns:a16="http://schemas.microsoft.com/office/drawing/2014/main" id="{504082D1-170B-D2FA-CD09-5B998E99B587}"/>
                </a:ext>
              </a:extLst>
            </p:cNvPr>
            <p:cNvSpPr/>
            <p:nvPr/>
          </p:nvSpPr>
          <p:spPr>
            <a:xfrm>
              <a:off x="7512666" y="2615361"/>
              <a:ext cx="3797784" cy="250091"/>
            </a:xfrm>
            <a:prstGeom prst="roundRect">
              <a:avLst>
                <a:gd name="adj" fmla="val 4839"/>
              </a:avLst>
            </a:prstGeom>
            <a:solidFill>
              <a:schemeClr val="bg2">
                <a:lumMod val="90000"/>
              </a:schemeClr>
            </a:solidFill>
            <a:ln w="15875" cap="rnd">
              <a:noFill/>
              <a:round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128" name="Прямоугольник: скругленные углы 380">
              <a:extLst>
                <a:ext uri="{FF2B5EF4-FFF2-40B4-BE49-F238E27FC236}">
                  <a16:creationId xmlns:a16="http://schemas.microsoft.com/office/drawing/2014/main" id="{01171786-B171-A8A4-A529-0592046261FC}"/>
                </a:ext>
              </a:extLst>
            </p:cNvPr>
            <p:cNvSpPr/>
            <p:nvPr/>
          </p:nvSpPr>
          <p:spPr>
            <a:xfrm>
              <a:off x="11610800" y="2615360"/>
              <a:ext cx="251000" cy="250091"/>
            </a:xfrm>
            <a:prstGeom prst="roundRect">
              <a:avLst>
                <a:gd name="adj" fmla="val 4839"/>
              </a:avLst>
            </a:prstGeom>
            <a:solidFill>
              <a:schemeClr val="bg2">
                <a:lumMod val="90000"/>
              </a:schemeClr>
            </a:solidFill>
            <a:ln w="15875" cap="rnd">
              <a:noFill/>
              <a:round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Прямоугольник: скругленные углы 381">
              <a:extLst>
                <a:ext uri="{FF2B5EF4-FFF2-40B4-BE49-F238E27FC236}">
                  <a16:creationId xmlns:a16="http://schemas.microsoft.com/office/drawing/2014/main" id="{DDD6BAA3-A822-0DBC-FDE0-2486DA2D902C}"/>
                </a:ext>
              </a:extLst>
            </p:cNvPr>
            <p:cNvSpPr/>
            <p:nvPr/>
          </p:nvSpPr>
          <p:spPr>
            <a:xfrm>
              <a:off x="11335125" y="2615360"/>
              <a:ext cx="251000" cy="250091"/>
            </a:xfrm>
            <a:prstGeom prst="roundRect">
              <a:avLst>
                <a:gd name="adj" fmla="val 4839"/>
              </a:avLst>
            </a:prstGeom>
            <a:solidFill>
              <a:schemeClr val="bg2">
                <a:lumMod val="90000"/>
              </a:schemeClr>
            </a:solidFill>
            <a:ln w="15875" cap="rnd">
              <a:noFill/>
              <a:round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</p:grpSp>
      <p:sp>
        <p:nvSpPr>
          <p:cNvPr id="130" name="Сектор 188">
            <a:extLst>
              <a:ext uri="{FF2B5EF4-FFF2-40B4-BE49-F238E27FC236}">
                <a16:creationId xmlns:a16="http://schemas.microsoft.com/office/drawing/2014/main" id="{1CDAFE4B-58A9-B476-02C1-9DFC6E176DA6}"/>
              </a:ext>
            </a:extLst>
          </p:cNvPr>
          <p:cNvSpPr/>
          <p:nvPr/>
        </p:nvSpPr>
        <p:spPr>
          <a:xfrm>
            <a:off x="11358715" y="5702688"/>
            <a:ext cx="189176" cy="185780"/>
          </a:xfrm>
          <a:prstGeom prst="pie">
            <a:avLst>
              <a:gd name="adj1" fmla="val 16230142"/>
              <a:gd name="adj2" fmla="val 26933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srgbClr val="000000"/>
              </a:solidFill>
              <a:latin typeface="Akzidenz-Grotesk Pro Light" panose="02000506040000020003" pitchFamily="50" charset="0"/>
            </a:endParaRPr>
          </a:p>
        </p:txBody>
      </p:sp>
      <p:sp>
        <p:nvSpPr>
          <p:cNvPr id="131" name="Сектор 189">
            <a:extLst>
              <a:ext uri="{FF2B5EF4-FFF2-40B4-BE49-F238E27FC236}">
                <a16:creationId xmlns:a16="http://schemas.microsoft.com/office/drawing/2014/main" id="{C92E040C-F01F-5A76-D05A-07C2A94134F7}"/>
              </a:ext>
            </a:extLst>
          </p:cNvPr>
          <p:cNvSpPr/>
          <p:nvPr/>
        </p:nvSpPr>
        <p:spPr>
          <a:xfrm>
            <a:off x="11634390" y="5701190"/>
            <a:ext cx="189176" cy="185780"/>
          </a:xfrm>
          <a:prstGeom prst="pie">
            <a:avLst>
              <a:gd name="adj1" fmla="val 16220543"/>
              <a:gd name="adj2" fmla="val 58939"/>
            </a:avLst>
          </a:prstGeom>
          <a:solidFill>
            <a:srgbClr val="20395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zzard M Light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3A6EDA8E-08CC-CF9F-45E3-422E81945D50}"/>
              </a:ext>
            </a:extLst>
          </p:cNvPr>
          <p:cNvSpPr txBox="1"/>
          <p:nvPr/>
        </p:nvSpPr>
        <p:spPr>
          <a:xfrm>
            <a:off x="7508583" y="5703750"/>
            <a:ext cx="3588042" cy="231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000" dirty="0">
                <a:latin typeface="Akzidenz-Grotesk Pro Light" panose="02000506040000020003" pitchFamily="50" charset="0"/>
              </a:rPr>
              <a:t>Масляные системы</a:t>
            </a:r>
          </a:p>
        </p:txBody>
      </p:sp>
      <p:sp>
        <p:nvSpPr>
          <p:cNvPr id="133" name="Овал 132">
            <a:extLst>
              <a:ext uri="{FF2B5EF4-FFF2-40B4-BE49-F238E27FC236}">
                <a16:creationId xmlns:a16="http://schemas.microsoft.com/office/drawing/2014/main" id="{3FC16441-FA20-9252-6B17-BB6C2924F984}"/>
              </a:ext>
            </a:extLst>
          </p:cNvPr>
          <p:cNvSpPr/>
          <p:nvPr/>
        </p:nvSpPr>
        <p:spPr>
          <a:xfrm>
            <a:off x="401928" y="4397924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879E43F9-31C7-DB11-6E71-D3E71FEFE95F}"/>
              </a:ext>
            </a:extLst>
          </p:cNvPr>
          <p:cNvSpPr/>
          <p:nvPr/>
        </p:nvSpPr>
        <p:spPr>
          <a:xfrm>
            <a:off x="9222990" y="4813829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Овал 134">
            <a:extLst>
              <a:ext uri="{FF2B5EF4-FFF2-40B4-BE49-F238E27FC236}">
                <a16:creationId xmlns:a16="http://schemas.microsoft.com/office/drawing/2014/main" id="{64B5A669-D03E-EBF0-C0BF-80D379C1FBB4}"/>
              </a:ext>
            </a:extLst>
          </p:cNvPr>
          <p:cNvSpPr/>
          <p:nvPr/>
        </p:nvSpPr>
        <p:spPr>
          <a:xfrm>
            <a:off x="8727657" y="5476741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6" name="Овал 135">
            <a:extLst>
              <a:ext uri="{FF2B5EF4-FFF2-40B4-BE49-F238E27FC236}">
                <a16:creationId xmlns:a16="http://schemas.microsoft.com/office/drawing/2014/main" id="{E701D7D9-E5E0-A8ED-7D6B-9322A45CC358}"/>
              </a:ext>
            </a:extLst>
          </p:cNvPr>
          <p:cNvSpPr/>
          <p:nvPr/>
        </p:nvSpPr>
        <p:spPr>
          <a:xfrm>
            <a:off x="8727657" y="5755576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7" name="Овал 136">
            <a:extLst>
              <a:ext uri="{FF2B5EF4-FFF2-40B4-BE49-F238E27FC236}">
                <a16:creationId xmlns:a16="http://schemas.microsoft.com/office/drawing/2014/main" id="{02321504-AC76-2EAE-63A8-6E29CDB8837D}"/>
              </a:ext>
            </a:extLst>
          </p:cNvPr>
          <p:cNvSpPr/>
          <p:nvPr/>
        </p:nvSpPr>
        <p:spPr>
          <a:xfrm>
            <a:off x="9304126" y="5051860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8" name="Овал 137">
            <a:extLst>
              <a:ext uri="{FF2B5EF4-FFF2-40B4-BE49-F238E27FC236}">
                <a16:creationId xmlns:a16="http://schemas.microsoft.com/office/drawing/2014/main" id="{7995FC7F-836E-02F0-7CE6-C41DE682A1CA}"/>
              </a:ext>
            </a:extLst>
          </p:cNvPr>
          <p:cNvSpPr/>
          <p:nvPr/>
        </p:nvSpPr>
        <p:spPr>
          <a:xfrm>
            <a:off x="9295561" y="3475460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15067B2-82F0-AE71-250D-1FAA0C07E78F}"/>
              </a:ext>
            </a:extLst>
          </p:cNvPr>
          <p:cNvSpPr txBox="1"/>
          <p:nvPr/>
        </p:nvSpPr>
        <p:spPr>
          <a:xfrm>
            <a:off x="514884" y="4268121"/>
            <a:ext cx="2603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0000"/>
                </a:solidFill>
              </a:rPr>
              <a:t>Комплектующие, унифицированные для нескольких изготовителей (производственная </a:t>
            </a:r>
            <a:br>
              <a:rPr lang="ru-RU" sz="800" dirty="0">
                <a:solidFill>
                  <a:srgbClr val="000000"/>
                </a:solidFill>
              </a:rPr>
            </a:br>
            <a:r>
              <a:rPr lang="ru-RU" sz="800" dirty="0">
                <a:solidFill>
                  <a:srgbClr val="000000"/>
                </a:solidFill>
              </a:rPr>
              <a:t>и технологическая кооперация)</a:t>
            </a:r>
          </a:p>
        </p:txBody>
      </p:sp>
      <p:sp>
        <p:nvSpPr>
          <p:cNvPr id="63" name="Номер слайда 1">
            <a:extLst>
              <a:ext uri="{FF2B5EF4-FFF2-40B4-BE49-F238E27FC236}">
                <a16:creationId xmlns:a16="http://schemas.microsoft.com/office/drawing/2014/main" id="{6F5B4900-0DF4-C643-5C06-B9F16484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8526" y="6492875"/>
            <a:ext cx="2743200" cy="365125"/>
          </a:xfrm>
        </p:spPr>
        <p:txBody>
          <a:bodyPr/>
          <a:lstStyle/>
          <a:p>
            <a:fld id="{055F1B5F-4F04-4BBB-80BC-CF17F5D9F7BF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367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D614677-F6DE-148F-2E95-FE47F38B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035" y="0"/>
            <a:ext cx="8534401" cy="648746"/>
          </a:xfrm>
        </p:spPr>
        <p:txBody>
          <a:bodyPr>
            <a:normAutofit/>
          </a:bodyPr>
          <a:lstStyle/>
          <a:p>
            <a:r>
              <a:rPr lang="ru-RU" dirty="0">
                <a:latin typeface="+mn-lt"/>
              </a:rPr>
              <a:t>Карты технологической кооперации на БАС типа «Самолет легкий» (2/2)</a:t>
            </a:r>
          </a:p>
        </p:txBody>
      </p:sp>
      <p:cxnSp>
        <p:nvCxnSpPr>
          <p:cNvPr id="2" name="Соединитель: уступ 437">
            <a:extLst>
              <a:ext uri="{FF2B5EF4-FFF2-40B4-BE49-F238E27FC236}">
                <a16:creationId xmlns:a16="http://schemas.microsoft.com/office/drawing/2014/main" id="{BE2F358D-1F31-63EB-F77E-435326F26287}"/>
              </a:ext>
            </a:extLst>
          </p:cNvPr>
          <p:cNvCxnSpPr>
            <a:cxnSpLocks/>
            <a:stCxn id="66" idx="3"/>
            <a:endCxn id="52" idx="1"/>
          </p:cNvCxnSpPr>
          <p:nvPr/>
        </p:nvCxnSpPr>
        <p:spPr>
          <a:xfrm>
            <a:off x="5855364" y="1893386"/>
            <a:ext cx="1657301" cy="1617831"/>
          </a:xfrm>
          <a:prstGeom prst="bentConnector3">
            <a:avLst>
              <a:gd name="adj1" fmla="val 50000"/>
            </a:avLst>
          </a:prstGeom>
          <a:ln w="19050">
            <a:solidFill>
              <a:srgbClr val="9DBEE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604F916-2C4E-0798-19BA-0C6C7C3581CF}"/>
              </a:ext>
            </a:extLst>
          </p:cNvPr>
          <p:cNvGrpSpPr/>
          <p:nvPr/>
        </p:nvGrpSpPr>
        <p:grpSpPr>
          <a:xfrm>
            <a:off x="233874" y="906443"/>
            <a:ext cx="2683781" cy="3192482"/>
            <a:chOff x="233874" y="906443"/>
            <a:chExt cx="2683781" cy="3192482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85ADA4D0-7244-D277-0FAB-26EFEE7C6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0200" y="2062961"/>
              <a:ext cx="2587454" cy="1230826"/>
            </a:xfrm>
            <a:prstGeom prst="rect">
              <a:avLst/>
            </a:prstGeom>
          </p:spPr>
        </p:pic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2B0E7094-68F4-6899-FEE7-1B07AE5EE411}"/>
                </a:ext>
              </a:extLst>
            </p:cNvPr>
            <p:cNvGrpSpPr/>
            <p:nvPr/>
          </p:nvGrpSpPr>
          <p:grpSpPr>
            <a:xfrm>
              <a:off x="330200" y="3462189"/>
              <a:ext cx="2003341" cy="636736"/>
              <a:chOff x="383410" y="3692348"/>
              <a:chExt cx="2003341" cy="636736"/>
            </a:xfrm>
          </p:grpSpPr>
          <p:sp>
            <p:nvSpPr>
              <p:cNvPr id="14" name="Сектор 167">
                <a:extLst>
                  <a:ext uri="{FF2B5EF4-FFF2-40B4-BE49-F238E27FC236}">
                    <a16:creationId xmlns:a16="http://schemas.microsoft.com/office/drawing/2014/main" id="{E2F57577-DF92-AFFD-F2E5-81AF2B9D04B4}"/>
                  </a:ext>
                </a:extLst>
              </p:cNvPr>
              <p:cNvSpPr/>
              <p:nvPr/>
            </p:nvSpPr>
            <p:spPr>
              <a:xfrm>
                <a:off x="383410" y="3699095"/>
                <a:ext cx="189176" cy="185780"/>
              </a:xfrm>
              <a:prstGeom prst="pie">
                <a:avLst>
                  <a:gd name="adj1" fmla="val 16309154"/>
                  <a:gd name="adj2" fmla="val 1620000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Сектор 168">
                <a:extLst>
                  <a:ext uri="{FF2B5EF4-FFF2-40B4-BE49-F238E27FC236}">
                    <a16:creationId xmlns:a16="http://schemas.microsoft.com/office/drawing/2014/main" id="{DD4B9629-E270-E469-935C-BE2173440664}"/>
                  </a:ext>
                </a:extLst>
              </p:cNvPr>
              <p:cNvSpPr/>
              <p:nvPr/>
            </p:nvSpPr>
            <p:spPr>
              <a:xfrm>
                <a:off x="383410" y="4109877"/>
                <a:ext cx="189176" cy="185780"/>
              </a:xfrm>
              <a:prstGeom prst="pie">
                <a:avLst>
                  <a:gd name="adj1" fmla="val 16572175"/>
                  <a:gd name="adj2" fmla="val 16200000"/>
                </a:avLst>
              </a:prstGeom>
              <a:solidFill>
                <a:srgbClr val="203952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D99A79-E5F9-0388-2841-6F98309C28CA}"/>
                  </a:ext>
                </a:extLst>
              </p:cNvPr>
              <p:cNvSpPr txBox="1"/>
              <p:nvPr/>
            </p:nvSpPr>
            <p:spPr>
              <a:xfrm>
                <a:off x="568094" y="3692348"/>
                <a:ext cx="170431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rgbClr val="000000"/>
                    </a:solidFill>
                  </a:rPr>
                  <a:t>Уровень готовности технологии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28449E-19AA-D7AE-EC75-DB50D1558450}"/>
                  </a:ext>
                </a:extLst>
              </p:cNvPr>
              <p:cNvSpPr txBox="1"/>
              <p:nvPr/>
            </p:nvSpPr>
            <p:spPr>
              <a:xfrm>
                <a:off x="570228" y="4113640"/>
                <a:ext cx="181652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rgbClr val="000000"/>
                    </a:solidFill>
                  </a:rPr>
                  <a:t>Уровень готовности производства</a:t>
                </a:r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4B5BF42A-7073-A526-5B68-71D46CADD6EE}"/>
                </a:ext>
              </a:extLst>
            </p:cNvPr>
            <p:cNvGrpSpPr/>
            <p:nvPr/>
          </p:nvGrpSpPr>
          <p:grpSpPr>
            <a:xfrm>
              <a:off x="233874" y="906443"/>
              <a:ext cx="2587456" cy="593264"/>
              <a:chOff x="233874" y="906443"/>
              <a:chExt cx="2587456" cy="593264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646F54-0811-E029-BE1E-D3A6440FA958}"/>
                  </a:ext>
                </a:extLst>
              </p:cNvPr>
              <p:cNvSpPr txBox="1"/>
              <p:nvPr/>
            </p:nvSpPr>
            <p:spPr>
              <a:xfrm>
                <a:off x="233876" y="906443"/>
                <a:ext cx="2587454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ru-RU" sz="1600" b="1" dirty="0">
                    <a:solidFill>
                      <a:schemeClr val="bg2">
                        <a:lumMod val="90000"/>
                      </a:schemeClr>
                    </a:solidFill>
                    <a:ea typeface="+mj-ea"/>
                  </a:rPr>
                  <a:t>1 УРОВЕНЬ 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8276DD-FAD6-7199-BFC7-9F67A0320ABE}"/>
                  </a:ext>
                </a:extLst>
              </p:cNvPr>
              <p:cNvSpPr txBox="1"/>
              <p:nvPr/>
            </p:nvSpPr>
            <p:spPr>
              <a:xfrm>
                <a:off x="233874" y="1212000"/>
                <a:ext cx="2587456" cy="2877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ru-RU" sz="1400" b="1" dirty="0"/>
                  <a:t>Конечный БАС</a:t>
                </a:r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63D9B8B0-F4E3-BB73-792B-115C73CD836F}"/>
                </a:ext>
              </a:extLst>
            </p:cNvPr>
            <p:cNvGrpSpPr/>
            <p:nvPr/>
          </p:nvGrpSpPr>
          <p:grpSpPr>
            <a:xfrm>
              <a:off x="330200" y="1652583"/>
              <a:ext cx="2587455" cy="480131"/>
              <a:chOff x="330200" y="1671833"/>
              <a:chExt cx="2587455" cy="480131"/>
            </a:xfrm>
          </p:grpSpPr>
          <p:sp>
            <p:nvSpPr>
              <p:cNvPr id="10" name="Прямоугольник: скругленные углы 204">
                <a:extLst>
                  <a:ext uri="{FF2B5EF4-FFF2-40B4-BE49-F238E27FC236}">
                    <a16:creationId xmlns:a16="http://schemas.microsoft.com/office/drawing/2014/main" id="{1AE93963-5735-7285-2072-6A31FBCC5800}"/>
                  </a:ext>
                </a:extLst>
              </p:cNvPr>
              <p:cNvSpPr/>
              <p:nvPr/>
            </p:nvSpPr>
            <p:spPr>
              <a:xfrm>
                <a:off x="330200" y="1686657"/>
                <a:ext cx="2587455" cy="451958"/>
              </a:xfrm>
              <a:prstGeom prst="roundRect">
                <a:avLst>
                  <a:gd name="adj" fmla="val 4839"/>
                </a:avLst>
              </a:prstGeom>
              <a:solidFill>
                <a:srgbClr val="022456"/>
              </a:solidFill>
              <a:ln w="15875" cap="rnd">
                <a:noFill/>
                <a:round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5C708A7-F914-B74C-8313-ACB58771944A}"/>
                  </a:ext>
                </a:extLst>
              </p:cNvPr>
              <p:cNvSpPr txBox="1"/>
              <p:nvPr/>
            </p:nvSpPr>
            <p:spPr>
              <a:xfrm>
                <a:off x="383410" y="1671833"/>
                <a:ext cx="2385461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ru-RU" sz="1400" dirty="0">
                    <a:solidFill>
                      <a:schemeClr val="bg1"/>
                    </a:solidFill>
                  </a:rPr>
                  <a:t>БАС в составе с БВС </a:t>
                </a:r>
                <a:br>
                  <a:rPr lang="ru-RU" sz="1400" dirty="0">
                    <a:solidFill>
                      <a:schemeClr val="bg1"/>
                    </a:solidFill>
                  </a:rPr>
                </a:br>
                <a:r>
                  <a:rPr lang="ru-RU" sz="1400" dirty="0">
                    <a:solidFill>
                      <a:schemeClr val="bg1"/>
                    </a:solidFill>
                  </a:rPr>
                  <a:t>самолетного типа до 30 кг</a:t>
                </a:r>
              </a:p>
            </p:txBody>
          </p:sp>
        </p:grp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4212CA1B-B7A7-6D45-2FE1-8DB43BB4EE00}"/>
              </a:ext>
            </a:extLst>
          </p:cNvPr>
          <p:cNvGrpSpPr/>
          <p:nvPr/>
        </p:nvGrpSpPr>
        <p:grpSpPr>
          <a:xfrm>
            <a:off x="7364158" y="906443"/>
            <a:ext cx="3307772" cy="593264"/>
            <a:chOff x="233874" y="906443"/>
            <a:chExt cx="3307772" cy="59326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6606688-4828-9860-474E-A2CA3B17902A}"/>
                </a:ext>
              </a:extLst>
            </p:cNvPr>
            <p:cNvSpPr txBox="1"/>
            <p:nvPr/>
          </p:nvSpPr>
          <p:spPr>
            <a:xfrm>
              <a:off x="233876" y="906443"/>
              <a:ext cx="2587454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ru-RU" sz="1600" b="1" dirty="0">
                  <a:solidFill>
                    <a:schemeClr val="bg2">
                      <a:lumMod val="90000"/>
                    </a:schemeClr>
                  </a:solidFill>
                  <a:ea typeface="+mj-ea"/>
                </a:rPr>
                <a:t>3 УРОВЕНЬ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201E92A-6773-724C-9D8F-B3DF72114732}"/>
                </a:ext>
              </a:extLst>
            </p:cNvPr>
            <p:cNvSpPr txBox="1"/>
            <p:nvPr/>
          </p:nvSpPr>
          <p:spPr>
            <a:xfrm>
              <a:off x="233874" y="1212000"/>
              <a:ext cx="3307772" cy="2877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ru-RU" sz="1400" b="1" dirty="0"/>
                <a:t>Подсистемы / комплектующие БАС</a:t>
              </a:r>
            </a:p>
          </p:txBody>
        </p:sp>
      </p:grpSp>
      <p:sp>
        <p:nvSpPr>
          <p:cNvPr id="22" name="Прямоугольник: скругленные углы 61">
            <a:extLst>
              <a:ext uri="{FF2B5EF4-FFF2-40B4-BE49-F238E27FC236}">
                <a16:creationId xmlns:a16="http://schemas.microsoft.com/office/drawing/2014/main" id="{D61C8805-3F86-FA45-E8CB-C76D7F61DF44}"/>
              </a:ext>
            </a:extLst>
          </p:cNvPr>
          <p:cNvSpPr/>
          <p:nvPr/>
        </p:nvSpPr>
        <p:spPr>
          <a:xfrm>
            <a:off x="7512665" y="1672416"/>
            <a:ext cx="3789449" cy="250091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7F6F10-DE07-C90A-B1AC-D5261BC9D4B0}"/>
              </a:ext>
            </a:extLst>
          </p:cNvPr>
          <p:cNvSpPr txBox="1"/>
          <p:nvPr/>
        </p:nvSpPr>
        <p:spPr>
          <a:xfrm>
            <a:off x="7527189" y="1689283"/>
            <a:ext cx="3144741" cy="2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</a:pPr>
            <a:r>
              <a:rPr lang="ru-RU" sz="1000" dirty="0">
                <a:latin typeface="Akzidenz-Grotesk Pro Light" panose="02000506040000020003" pitchFamily="50" charset="0"/>
              </a:rPr>
              <a:t>Штепсельные разъемы аэродромного питания </a:t>
            </a:r>
          </a:p>
        </p:txBody>
      </p:sp>
      <p:sp>
        <p:nvSpPr>
          <p:cNvPr id="24" name="Прямоугольник: скругленные углы 63">
            <a:extLst>
              <a:ext uri="{FF2B5EF4-FFF2-40B4-BE49-F238E27FC236}">
                <a16:creationId xmlns:a16="http://schemas.microsoft.com/office/drawing/2014/main" id="{7EEBD1D3-D321-3DDF-5E42-086380BE4928}"/>
              </a:ext>
            </a:extLst>
          </p:cNvPr>
          <p:cNvSpPr/>
          <p:nvPr/>
        </p:nvSpPr>
        <p:spPr>
          <a:xfrm>
            <a:off x="11610800" y="1672415"/>
            <a:ext cx="251000" cy="250091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64">
            <a:extLst>
              <a:ext uri="{FF2B5EF4-FFF2-40B4-BE49-F238E27FC236}">
                <a16:creationId xmlns:a16="http://schemas.microsoft.com/office/drawing/2014/main" id="{22B34CFF-1A80-E7E8-4448-6A39964A13E4}"/>
              </a:ext>
            </a:extLst>
          </p:cNvPr>
          <p:cNvSpPr/>
          <p:nvPr/>
        </p:nvSpPr>
        <p:spPr>
          <a:xfrm>
            <a:off x="11335125" y="1672415"/>
            <a:ext cx="251000" cy="250091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: скругленные углы 289">
            <a:extLst>
              <a:ext uri="{FF2B5EF4-FFF2-40B4-BE49-F238E27FC236}">
                <a16:creationId xmlns:a16="http://schemas.microsoft.com/office/drawing/2014/main" id="{D5C04935-9E4B-9011-4BAB-445AFF18FEA4}"/>
              </a:ext>
            </a:extLst>
          </p:cNvPr>
          <p:cNvSpPr/>
          <p:nvPr/>
        </p:nvSpPr>
        <p:spPr>
          <a:xfrm>
            <a:off x="7512665" y="1959123"/>
            <a:ext cx="3789449" cy="250091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276036-6866-6708-5D1B-81E7E24F6ECA}"/>
              </a:ext>
            </a:extLst>
          </p:cNvPr>
          <p:cNvSpPr txBox="1"/>
          <p:nvPr/>
        </p:nvSpPr>
        <p:spPr>
          <a:xfrm>
            <a:off x="7512664" y="1929788"/>
            <a:ext cx="3402986" cy="2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</a:pPr>
            <a:r>
              <a:rPr lang="ru-RU" sz="1000" dirty="0">
                <a:latin typeface="Akzidenz-Grotesk Pro Light" panose="02000506040000020003" pitchFamily="50" charset="0"/>
              </a:rPr>
              <a:t>Аккумуляторные батареи</a:t>
            </a:r>
          </a:p>
        </p:txBody>
      </p:sp>
      <p:sp>
        <p:nvSpPr>
          <p:cNvPr id="29" name="Прямоугольник: скругленные углы 291">
            <a:extLst>
              <a:ext uri="{FF2B5EF4-FFF2-40B4-BE49-F238E27FC236}">
                <a16:creationId xmlns:a16="http://schemas.microsoft.com/office/drawing/2014/main" id="{6A803853-EA1C-4E9F-480E-DBC6BB2F6D81}"/>
              </a:ext>
            </a:extLst>
          </p:cNvPr>
          <p:cNvSpPr/>
          <p:nvPr/>
        </p:nvSpPr>
        <p:spPr>
          <a:xfrm>
            <a:off x="11610800" y="1959122"/>
            <a:ext cx="251000" cy="250091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2">
            <a:extLst>
              <a:ext uri="{FF2B5EF4-FFF2-40B4-BE49-F238E27FC236}">
                <a16:creationId xmlns:a16="http://schemas.microsoft.com/office/drawing/2014/main" id="{F41ED5C6-2715-0F9D-E4E3-14F21DE35BF9}"/>
              </a:ext>
            </a:extLst>
          </p:cNvPr>
          <p:cNvSpPr/>
          <p:nvPr/>
        </p:nvSpPr>
        <p:spPr>
          <a:xfrm>
            <a:off x="11335125" y="1959122"/>
            <a:ext cx="251000" cy="250091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32" name="Прямоугольник: скругленные углы 294">
            <a:extLst>
              <a:ext uri="{FF2B5EF4-FFF2-40B4-BE49-F238E27FC236}">
                <a16:creationId xmlns:a16="http://schemas.microsoft.com/office/drawing/2014/main" id="{4DECB7E2-17BC-5A65-A5C8-DC7F78F7F30A}"/>
              </a:ext>
            </a:extLst>
          </p:cNvPr>
          <p:cNvSpPr/>
          <p:nvPr/>
        </p:nvSpPr>
        <p:spPr>
          <a:xfrm>
            <a:off x="7512666" y="2245830"/>
            <a:ext cx="3797784" cy="235825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33" name="Прямоугольник: скругленные углы 296">
            <a:extLst>
              <a:ext uri="{FF2B5EF4-FFF2-40B4-BE49-F238E27FC236}">
                <a16:creationId xmlns:a16="http://schemas.microsoft.com/office/drawing/2014/main" id="{BA476465-F244-FB63-D108-5F65C80D0547}"/>
              </a:ext>
            </a:extLst>
          </p:cNvPr>
          <p:cNvSpPr/>
          <p:nvPr/>
        </p:nvSpPr>
        <p:spPr>
          <a:xfrm>
            <a:off x="11610800" y="2245829"/>
            <a:ext cx="251000" cy="235825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297">
            <a:extLst>
              <a:ext uri="{FF2B5EF4-FFF2-40B4-BE49-F238E27FC236}">
                <a16:creationId xmlns:a16="http://schemas.microsoft.com/office/drawing/2014/main" id="{B06ADE66-DB67-C6D1-3756-DF1A0212FF68}"/>
              </a:ext>
            </a:extLst>
          </p:cNvPr>
          <p:cNvSpPr/>
          <p:nvPr/>
        </p:nvSpPr>
        <p:spPr>
          <a:xfrm>
            <a:off x="11335125" y="2245829"/>
            <a:ext cx="251000" cy="235825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36" name="Прямоугольник: скругленные углы 299">
            <a:extLst>
              <a:ext uri="{FF2B5EF4-FFF2-40B4-BE49-F238E27FC236}">
                <a16:creationId xmlns:a16="http://schemas.microsoft.com/office/drawing/2014/main" id="{8264FB82-DBE0-756B-21FC-1BA986C90532}"/>
              </a:ext>
            </a:extLst>
          </p:cNvPr>
          <p:cNvSpPr/>
          <p:nvPr/>
        </p:nvSpPr>
        <p:spPr>
          <a:xfrm>
            <a:off x="7512666" y="2527288"/>
            <a:ext cx="3797784" cy="250091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3CA4208-2653-EF3E-D309-335D81D60D10}"/>
              </a:ext>
            </a:extLst>
          </p:cNvPr>
          <p:cNvSpPr txBox="1"/>
          <p:nvPr/>
        </p:nvSpPr>
        <p:spPr>
          <a:xfrm>
            <a:off x="7512665" y="2535170"/>
            <a:ext cx="3532010" cy="231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000" dirty="0">
                <a:latin typeface="Akzidenz-Grotesk Pro Light" panose="02000506040000020003" pitchFamily="50" charset="0"/>
              </a:rPr>
              <a:t>Устройства зарядные</a:t>
            </a:r>
          </a:p>
        </p:txBody>
      </p:sp>
      <p:sp>
        <p:nvSpPr>
          <p:cNvPr id="38" name="Прямоугольник: скругленные углы 301">
            <a:extLst>
              <a:ext uri="{FF2B5EF4-FFF2-40B4-BE49-F238E27FC236}">
                <a16:creationId xmlns:a16="http://schemas.microsoft.com/office/drawing/2014/main" id="{A930A21B-D872-59BC-1616-5D09B06386E3}"/>
              </a:ext>
            </a:extLst>
          </p:cNvPr>
          <p:cNvSpPr/>
          <p:nvPr/>
        </p:nvSpPr>
        <p:spPr>
          <a:xfrm>
            <a:off x="11610800" y="2527287"/>
            <a:ext cx="251000" cy="250091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: скругленные углы 302">
            <a:extLst>
              <a:ext uri="{FF2B5EF4-FFF2-40B4-BE49-F238E27FC236}">
                <a16:creationId xmlns:a16="http://schemas.microsoft.com/office/drawing/2014/main" id="{04E43FB6-A96A-6888-491F-B6FAB8228078}"/>
              </a:ext>
            </a:extLst>
          </p:cNvPr>
          <p:cNvSpPr/>
          <p:nvPr/>
        </p:nvSpPr>
        <p:spPr>
          <a:xfrm>
            <a:off x="11335125" y="2527287"/>
            <a:ext cx="251000" cy="250091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41" name="Прямоугольник: скругленные углы 304">
            <a:extLst>
              <a:ext uri="{FF2B5EF4-FFF2-40B4-BE49-F238E27FC236}">
                <a16:creationId xmlns:a16="http://schemas.microsoft.com/office/drawing/2014/main" id="{109FB30C-F85D-DED5-9394-3185DED50CC6}"/>
              </a:ext>
            </a:extLst>
          </p:cNvPr>
          <p:cNvSpPr/>
          <p:nvPr/>
        </p:nvSpPr>
        <p:spPr>
          <a:xfrm>
            <a:off x="7512666" y="2813991"/>
            <a:ext cx="3797784" cy="250091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16069AD-5683-316D-B732-855EA0E5A94B}"/>
              </a:ext>
            </a:extLst>
          </p:cNvPr>
          <p:cNvSpPr txBox="1"/>
          <p:nvPr/>
        </p:nvSpPr>
        <p:spPr>
          <a:xfrm>
            <a:off x="7512665" y="2821873"/>
            <a:ext cx="3532010" cy="231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000" dirty="0">
                <a:latin typeface="Akzidenz-Grotesk Pro Light" panose="02000506040000020003" pitchFamily="50" charset="0"/>
              </a:rPr>
              <a:t>Регуляторы напряжения</a:t>
            </a:r>
          </a:p>
        </p:txBody>
      </p:sp>
      <p:sp>
        <p:nvSpPr>
          <p:cNvPr id="43" name="Прямоугольник: скругленные углы 306">
            <a:extLst>
              <a:ext uri="{FF2B5EF4-FFF2-40B4-BE49-F238E27FC236}">
                <a16:creationId xmlns:a16="http://schemas.microsoft.com/office/drawing/2014/main" id="{2829D235-1B81-BA79-3076-A6766C0F28F4}"/>
              </a:ext>
            </a:extLst>
          </p:cNvPr>
          <p:cNvSpPr/>
          <p:nvPr/>
        </p:nvSpPr>
        <p:spPr>
          <a:xfrm>
            <a:off x="11610800" y="2813990"/>
            <a:ext cx="251000" cy="250091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: скругленные углы 307">
            <a:extLst>
              <a:ext uri="{FF2B5EF4-FFF2-40B4-BE49-F238E27FC236}">
                <a16:creationId xmlns:a16="http://schemas.microsoft.com/office/drawing/2014/main" id="{225BEA52-FF46-096A-4889-8DBEC06F8875}"/>
              </a:ext>
            </a:extLst>
          </p:cNvPr>
          <p:cNvSpPr/>
          <p:nvPr/>
        </p:nvSpPr>
        <p:spPr>
          <a:xfrm>
            <a:off x="11335125" y="2813990"/>
            <a:ext cx="251000" cy="250091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46" name="Прямоугольник: скругленные углы 309">
            <a:extLst>
              <a:ext uri="{FF2B5EF4-FFF2-40B4-BE49-F238E27FC236}">
                <a16:creationId xmlns:a16="http://schemas.microsoft.com/office/drawing/2014/main" id="{BB8B0F6B-34B1-EBA1-AB83-3ACC9AE6366F}"/>
              </a:ext>
            </a:extLst>
          </p:cNvPr>
          <p:cNvSpPr/>
          <p:nvPr/>
        </p:nvSpPr>
        <p:spPr>
          <a:xfrm>
            <a:off x="7512666" y="3100698"/>
            <a:ext cx="3797784" cy="250091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1425779-A6CE-3A59-B130-5CA7533468E5}"/>
              </a:ext>
            </a:extLst>
          </p:cNvPr>
          <p:cNvSpPr txBox="1"/>
          <p:nvPr/>
        </p:nvSpPr>
        <p:spPr>
          <a:xfrm>
            <a:off x="7512665" y="3108580"/>
            <a:ext cx="3532010" cy="231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000" dirty="0">
                <a:latin typeface="Akzidenz-Grotesk Pro Light" panose="02000506040000020003" pitchFamily="50" charset="0"/>
              </a:rPr>
              <a:t>Кабельные сети</a:t>
            </a:r>
          </a:p>
        </p:txBody>
      </p:sp>
      <p:sp>
        <p:nvSpPr>
          <p:cNvPr id="48" name="Прямоугольник: скругленные углы 311">
            <a:extLst>
              <a:ext uri="{FF2B5EF4-FFF2-40B4-BE49-F238E27FC236}">
                <a16:creationId xmlns:a16="http://schemas.microsoft.com/office/drawing/2014/main" id="{CEF7C640-1E43-D655-C742-0FEBB5357CC3}"/>
              </a:ext>
            </a:extLst>
          </p:cNvPr>
          <p:cNvSpPr/>
          <p:nvPr/>
        </p:nvSpPr>
        <p:spPr>
          <a:xfrm>
            <a:off x="11610800" y="3100697"/>
            <a:ext cx="251000" cy="250091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: скругленные углы 312">
            <a:extLst>
              <a:ext uri="{FF2B5EF4-FFF2-40B4-BE49-F238E27FC236}">
                <a16:creationId xmlns:a16="http://schemas.microsoft.com/office/drawing/2014/main" id="{92DE034E-B85E-145B-6BC8-2CB2E1AC6A65}"/>
              </a:ext>
            </a:extLst>
          </p:cNvPr>
          <p:cNvSpPr/>
          <p:nvPr/>
        </p:nvSpPr>
        <p:spPr>
          <a:xfrm>
            <a:off x="11335125" y="3100697"/>
            <a:ext cx="251000" cy="250091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51" name="Прямоугольник: скругленные углы 314">
            <a:extLst>
              <a:ext uri="{FF2B5EF4-FFF2-40B4-BE49-F238E27FC236}">
                <a16:creationId xmlns:a16="http://schemas.microsoft.com/office/drawing/2014/main" id="{6F18F4C0-71B0-6A56-BF51-39DF5E3D7E1F}"/>
              </a:ext>
            </a:extLst>
          </p:cNvPr>
          <p:cNvSpPr/>
          <p:nvPr/>
        </p:nvSpPr>
        <p:spPr>
          <a:xfrm>
            <a:off x="7512666" y="3387406"/>
            <a:ext cx="3797784" cy="250091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D14566D-DB5B-B523-662A-F7D5E8AA17DD}"/>
              </a:ext>
            </a:extLst>
          </p:cNvPr>
          <p:cNvSpPr txBox="1"/>
          <p:nvPr/>
        </p:nvSpPr>
        <p:spPr>
          <a:xfrm>
            <a:off x="7512665" y="3395288"/>
            <a:ext cx="3532010" cy="231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000" dirty="0">
                <a:latin typeface="Akzidenz-Grotesk Pro Light" panose="02000506040000020003" pitchFamily="50" charset="0"/>
              </a:rPr>
              <a:t>Воздушные системы охлаждения</a:t>
            </a:r>
          </a:p>
        </p:txBody>
      </p:sp>
      <p:sp>
        <p:nvSpPr>
          <p:cNvPr id="53" name="Прямоугольник: скругленные углы 316">
            <a:extLst>
              <a:ext uri="{FF2B5EF4-FFF2-40B4-BE49-F238E27FC236}">
                <a16:creationId xmlns:a16="http://schemas.microsoft.com/office/drawing/2014/main" id="{9BA03060-1808-5A12-B8C3-1404AE6DAE3C}"/>
              </a:ext>
            </a:extLst>
          </p:cNvPr>
          <p:cNvSpPr/>
          <p:nvPr/>
        </p:nvSpPr>
        <p:spPr>
          <a:xfrm>
            <a:off x="11610800" y="3387405"/>
            <a:ext cx="251000" cy="250091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: скругленные углы 317">
            <a:extLst>
              <a:ext uri="{FF2B5EF4-FFF2-40B4-BE49-F238E27FC236}">
                <a16:creationId xmlns:a16="http://schemas.microsoft.com/office/drawing/2014/main" id="{CF5AB9D2-C458-A45C-0D1F-2C08DE8CABB9}"/>
              </a:ext>
            </a:extLst>
          </p:cNvPr>
          <p:cNvSpPr/>
          <p:nvPr/>
        </p:nvSpPr>
        <p:spPr>
          <a:xfrm>
            <a:off x="11335125" y="3387405"/>
            <a:ext cx="251000" cy="250091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6F0D909B-4BD9-D0E3-2DA5-9D76020DC967}"/>
              </a:ext>
            </a:extLst>
          </p:cNvPr>
          <p:cNvCxnSpPr>
            <a:cxnSpLocks/>
          </p:cNvCxnSpPr>
          <p:nvPr/>
        </p:nvCxnSpPr>
        <p:spPr>
          <a:xfrm>
            <a:off x="2917654" y="1888685"/>
            <a:ext cx="488486" cy="0"/>
          </a:xfrm>
          <a:prstGeom prst="straightConnector1">
            <a:avLst/>
          </a:prstGeom>
          <a:ln w="19050">
            <a:solidFill>
              <a:srgbClr val="9DBEE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Соединитель: уступ 407">
            <a:extLst>
              <a:ext uri="{FF2B5EF4-FFF2-40B4-BE49-F238E27FC236}">
                <a16:creationId xmlns:a16="http://schemas.microsoft.com/office/drawing/2014/main" id="{77CBA299-9F8F-0020-D52E-A32A2E11AF45}"/>
              </a:ext>
            </a:extLst>
          </p:cNvPr>
          <p:cNvCxnSpPr>
            <a:cxnSpLocks/>
            <a:stCxn id="66" idx="3"/>
            <a:endCxn id="28" idx="1"/>
          </p:cNvCxnSpPr>
          <p:nvPr/>
        </p:nvCxnSpPr>
        <p:spPr>
          <a:xfrm>
            <a:off x="5855364" y="1893386"/>
            <a:ext cx="1657300" cy="143675"/>
          </a:xfrm>
          <a:prstGeom prst="bentConnector3">
            <a:avLst>
              <a:gd name="adj1" fmla="val 70657"/>
            </a:avLst>
          </a:prstGeom>
          <a:ln w="19050">
            <a:solidFill>
              <a:srgbClr val="9DBEE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Соединитель: уступ 411">
            <a:extLst>
              <a:ext uri="{FF2B5EF4-FFF2-40B4-BE49-F238E27FC236}">
                <a16:creationId xmlns:a16="http://schemas.microsoft.com/office/drawing/2014/main" id="{974677C5-84C6-C9EE-0073-8E09326A4A47}"/>
              </a:ext>
            </a:extLst>
          </p:cNvPr>
          <p:cNvCxnSpPr>
            <a:cxnSpLocks/>
            <a:stCxn id="66" idx="3"/>
            <a:endCxn id="79" idx="1"/>
          </p:cNvCxnSpPr>
          <p:nvPr/>
        </p:nvCxnSpPr>
        <p:spPr>
          <a:xfrm>
            <a:off x="5855364" y="1893386"/>
            <a:ext cx="1657301" cy="464457"/>
          </a:xfrm>
          <a:prstGeom prst="bentConnector3">
            <a:avLst>
              <a:gd name="adj1" fmla="val 50000"/>
            </a:avLst>
          </a:prstGeom>
          <a:ln w="19050">
            <a:solidFill>
              <a:srgbClr val="9DBEE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: уступ 413">
            <a:extLst>
              <a:ext uri="{FF2B5EF4-FFF2-40B4-BE49-F238E27FC236}">
                <a16:creationId xmlns:a16="http://schemas.microsoft.com/office/drawing/2014/main" id="{8F9D41A7-DCE7-8C43-AFA2-548BCB2FD837}"/>
              </a:ext>
            </a:extLst>
          </p:cNvPr>
          <p:cNvCxnSpPr>
            <a:cxnSpLocks/>
            <a:stCxn id="66" idx="3"/>
            <a:endCxn id="23" idx="1"/>
          </p:cNvCxnSpPr>
          <p:nvPr/>
        </p:nvCxnSpPr>
        <p:spPr>
          <a:xfrm flipV="1">
            <a:off x="5855364" y="1796556"/>
            <a:ext cx="1671825" cy="96830"/>
          </a:xfrm>
          <a:prstGeom prst="bentConnector3">
            <a:avLst>
              <a:gd name="adj1" fmla="val 50000"/>
            </a:avLst>
          </a:prstGeom>
          <a:ln w="19050">
            <a:solidFill>
              <a:srgbClr val="9DBEE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: уступ 414">
            <a:extLst>
              <a:ext uri="{FF2B5EF4-FFF2-40B4-BE49-F238E27FC236}">
                <a16:creationId xmlns:a16="http://schemas.microsoft.com/office/drawing/2014/main" id="{8FE62122-7E61-1B4B-8CF8-BA03EC480D6A}"/>
              </a:ext>
            </a:extLst>
          </p:cNvPr>
          <p:cNvCxnSpPr>
            <a:cxnSpLocks/>
            <a:stCxn id="66" idx="3"/>
            <a:endCxn id="37" idx="1"/>
          </p:cNvCxnSpPr>
          <p:nvPr/>
        </p:nvCxnSpPr>
        <p:spPr>
          <a:xfrm>
            <a:off x="5855364" y="1893386"/>
            <a:ext cx="1657301" cy="757713"/>
          </a:xfrm>
          <a:prstGeom prst="bentConnector3">
            <a:avLst>
              <a:gd name="adj1" fmla="val 50000"/>
            </a:avLst>
          </a:prstGeom>
          <a:ln w="19050">
            <a:solidFill>
              <a:srgbClr val="9DBEE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оединитель: уступ 433">
            <a:extLst>
              <a:ext uri="{FF2B5EF4-FFF2-40B4-BE49-F238E27FC236}">
                <a16:creationId xmlns:a16="http://schemas.microsoft.com/office/drawing/2014/main" id="{185BBDF7-C2D2-F690-72B3-3E7F47DD235A}"/>
              </a:ext>
            </a:extLst>
          </p:cNvPr>
          <p:cNvCxnSpPr>
            <a:cxnSpLocks/>
            <a:stCxn id="66" idx="3"/>
            <a:endCxn id="42" idx="1"/>
          </p:cNvCxnSpPr>
          <p:nvPr/>
        </p:nvCxnSpPr>
        <p:spPr>
          <a:xfrm>
            <a:off x="5855364" y="1893386"/>
            <a:ext cx="1657301" cy="1044416"/>
          </a:xfrm>
          <a:prstGeom prst="bentConnector3">
            <a:avLst>
              <a:gd name="adj1" fmla="val 50000"/>
            </a:avLst>
          </a:prstGeom>
          <a:ln w="19050">
            <a:solidFill>
              <a:srgbClr val="9DBEE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Соединитель: уступ 437">
            <a:extLst>
              <a:ext uri="{FF2B5EF4-FFF2-40B4-BE49-F238E27FC236}">
                <a16:creationId xmlns:a16="http://schemas.microsoft.com/office/drawing/2014/main" id="{79153E5F-0DA7-46DC-D691-55617FBF36F7}"/>
              </a:ext>
            </a:extLst>
          </p:cNvPr>
          <p:cNvCxnSpPr>
            <a:cxnSpLocks/>
            <a:stCxn id="66" idx="3"/>
            <a:endCxn id="47" idx="1"/>
          </p:cNvCxnSpPr>
          <p:nvPr/>
        </p:nvCxnSpPr>
        <p:spPr>
          <a:xfrm>
            <a:off x="5855364" y="1893386"/>
            <a:ext cx="1657301" cy="1331123"/>
          </a:xfrm>
          <a:prstGeom prst="bentConnector3">
            <a:avLst>
              <a:gd name="adj1" fmla="val 50000"/>
            </a:avLst>
          </a:prstGeom>
          <a:ln w="19050">
            <a:solidFill>
              <a:srgbClr val="9DBEE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AC24F959-88C3-28D7-6DC6-A6A9C68235EF}"/>
              </a:ext>
            </a:extLst>
          </p:cNvPr>
          <p:cNvGrpSpPr/>
          <p:nvPr/>
        </p:nvGrpSpPr>
        <p:grpSpPr>
          <a:xfrm>
            <a:off x="3413831" y="906443"/>
            <a:ext cx="2587456" cy="593264"/>
            <a:chOff x="233874" y="906443"/>
            <a:chExt cx="2587456" cy="593264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7D5F845-13B3-CFF9-BBC9-1B152B1CBD8E}"/>
                </a:ext>
              </a:extLst>
            </p:cNvPr>
            <p:cNvSpPr txBox="1"/>
            <p:nvPr/>
          </p:nvSpPr>
          <p:spPr>
            <a:xfrm>
              <a:off x="233876" y="906443"/>
              <a:ext cx="2587454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ru-RU" sz="1600" b="1" dirty="0">
                  <a:solidFill>
                    <a:schemeClr val="bg2">
                      <a:lumMod val="90000"/>
                    </a:schemeClr>
                  </a:solidFill>
                  <a:ea typeface="+mj-ea"/>
                </a:rPr>
                <a:t>2 УРОВЕНЬ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2FC8A3C-7BE7-D9EF-8595-1D53ABF6FCA1}"/>
                </a:ext>
              </a:extLst>
            </p:cNvPr>
            <p:cNvSpPr txBox="1"/>
            <p:nvPr/>
          </p:nvSpPr>
          <p:spPr>
            <a:xfrm>
              <a:off x="233874" y="1212000"/>
              <a:ext cx="2587456" cy="2877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ru-RU" sz="1400" b="1" dirty="0"/>
                <a:t>Системы / блоки БАС</a:t>
              </a: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7AEEFB3F-14CB-7CDA-1EBB-F9718C73BA04}"/>
              </a:ext>
            </a:extLst>
          </p:cNvPr>
          <p:cNvGrpSpPr/>
          <p:nvPr/>
        </p:nvGrpSpPr>
        <p:grpSpPr>
          <a:xfrm>
            <a:off x="3413832" y="1667407"/>
            <a:ext cx="3449624" cy="451958"/>
            <a:chOff x="330201" y="1686657"/>
            <a:chExt cx="3449624" cy="451958"/>
          </a:xfrm>
        </p:grpSpPr>
        <p:sp>
          <p:nvSpPr>
            <p:cNvPr id="66" name="Прямоугольник: скругленные углы 6">
              <a:extLst>
                <a:ext uri="{FF2B5EF4-FFF2-40B4-BE49-F238E27FC236}">
                  <a16:creationId xmlns:a16="http://schemas.microsoft.com/office/drawing/2014/main" id="{479CB19A-FBE6-2215-D38A-7DFDE0C37C42}"/>
                </a:ext>
              </a:extLst>
            </p:cNvPr>
            <p:cNvSpPr/>
            <p:nvPr/>
          </p:nvSpPr>
          <p:spPr>
            <a:xfrm>
              <a:off x="330201" y="1686657"/>
              <a:ext cx="2441532" cy="451958"/>
            </a:xfrm>
            <a:prstGeom prst="roundRect">
              <a:avLst>
                <a:gd name="adj" fmla="val 4839"/>
              </a:avLst>
            </a:prstGeom>
            <a:gradFill>
              <a:gsLst>
                <a:gs pos="0">
                  <a:srgbClr val="C90237"/>
                </a:gs>
                <a:gs pos="100000">
                  <a:srgbClr val="022456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6767CB9-FDCE-8DCD-B9D2-3F748691F4B0}"/>
                </a:ext>
              </a:extLst>
            </p:cNvPr>
            <p:cNvSpPr txBox="1"/>
            <p:nvPr/>
          </p:nvSpPr>
          <p:spPr>
            <a:xfrm>
              <a:off x="344910" y="1778059"/>
              <a:ext cx="20633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Akzidenz-Grotesk Pro Light" panose="02000506040000020003" pitchFamily="2" charset="0"/>
                </a:rPr>
                <a:t>Система электроснабжения</a:t>
              </a:r>
            </a:p>
          </p:txBody>
        </p:sp>
        <p:sp>
          <p:nvSpPr>
            <p:cNvPr id="68" name="Прямоугольник: скругленные углы 23">
              <a:extLst>
                <a:ext uri="{FF2B5EF4-FFF2-40B4-BE49-F238E27FC236}">
                  <a16:creationId xmlns:a16="http://schemas.microsoft.com/office/drawing/2014/main" id="{2AFFB03A-BDA8-5D76-19A8-922721F5AA60}"/>
                </a:ext>
              </a:extLst>
            </p:cNvPr>
            <p:cNvSpPr/>
            <p:nvPr/>
          </p:nvSpPr>
          <p:spPr>
            <a:xfrm>
              <a:off x="3326225" y="1686657"/>
              <a:ext cx="453600" cy="451958"/>
            </a:xfrm>
            <a:prstGeom prst="roundRect">
              <a:avLst>
                <a:gd name="adj" fmla="val 4839"/>
              </a:avLst>
            </a:prstGeom>
            <a:solidFill>
              <a:schemeClr val="bg2">
                <a:lumMod val="90000"/>
              </a:schemeClr>
            </a:solidFill>
            <a:ln w="15875" cap="rnd">
              <a:noFill/>
              <a:round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: скругленные углы 24">
              <a:extLst>
                <a:ext uri="{FF2B5EF4-FFF2-40B4-BE49-F238E27FC236}">
                  <a16:creationId xmlns:a16="http://schemas.microsoft.com/office/drawing/2014/main" id="{F3F3150D-2873-B796-4D9A-A54605B3A445}"/>
                </a:ext>
              </a:extLst>
            </p:cNvPr>
            <p:cNvSpPr/>
            <p:nvPr/>
          </p:nvSpPr>
          <p:spPr>
            <a:xfrm>
              <a:off x="2828033" y="1686657"/>
              <a:ext cx="453600" cy="451958"/>
            </a:xfrm>
            <a:prstGeom prst="roundRect">
              <a:avLst>
                <a:gd name="adj" fmla="val 4839"/>
              </a:avLst>
            </a:prstGeom>
            <a:solidFill>
              <a:schemeClr val="bg2">
                <a:lumMod val="90000"/>
              </a:schemeClr>
            </a:solidFill>
            <a:ln w="15875" cap="rnd">
              <a:noFill/>
              <a:round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0" name="Сектор 194">
            <a:extLst>
              <a:ext uri="{FF2B5EF4-FFF2-40B4-BE49-F238E27FC236}">
                <a16:creationId xmlns:a16="http://schemas.microsoft.com/office/drawing/2014/main" id="{CC596D9E-BE44-4AEA-F2CA-266EF60F62E4}"/>
              </a:ext>
            </a:extLst>
          </p:cNvPr>
          <p:cNvSpPr/>
          <p:nvPr/>
        </p:nvSpPr>
        <p:spPr>
          <a:xfrm>
            <a:off x="11365089" y="2560049"/>
            <a:ext cx="189176" cy="185780"/>
          </a:xfrm>
          <a:prstGeom prst="pie">
            <a:avLst>
              <a:gd name="adj1" fmla="val 16222784"/>
              <a:gd name="adj2" fmla="val 5349262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srgbClr val="000000"/>
              </a:solidFill>
              <a:latin typeface="Akzidenz-Grotesk Pro Light" panose="02000506040000020003" pitchFamily="50" charset="0"/>
            </a:endParaRPr>
          </a:p>
        </p:txBody>
      </p:sp>
      <p:sp>
        <p:nvSpPr>
          <p:cNvPr id="71" name="Сектор 195">
            <a:extLst>
              <a:ext uri="{FF2B5EF4-FFF2-40B4-BE49-F238E27FC236}">
                <a16:creationId xmlns:a16="http://schemas.microsoft.com/office/drawing/2014/main" id="{D38652BF-3FD5-C73E-4A9A-BCDC63D7888D}"/>
              </a:ext>
            </a:extLst>
          </p:cNvPr>
          <p:cNvSpPr/>
          <p:nvPr/>
        </p:nvSpPr>
        <p:spPr>
          <a:xfrm>
            <a:off x="11641712" y="2560043"/>
            <a:ext cx="189176" cy="185780"/>
          </a:xfrm>
          <a:prstGeom prst="pie">
            <a:avLst>
              <a:gd name="adj1" fmla="val 16220543"/>
              <a:gd name="adj2" fmla="val 5335470"/>
            </a:avLst>
          </a:prstGeom>
          <a:solidFill>
            <a:srgbClr val="20395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zzard M Light"/>
              <a:ea typeface="+mn-ea"/>
              <a:cs typeface="+mn-cs"/>
            </a:endParaRPr>
          </a:p>
        </p:txBody>
      </p:sp>
      <p:sp>
        <p:nvSpPr>
          <p:cNvPr id="72" name="Сектор 197">
            <a:extLst>
              <a:ext uri="{FF2B5EF4-FFF2-40B4-BE49-F238E27FC236}">
                <a16:creationId xmlns:a16="http://schemas.microsoft.com/office/drawing/2014/main" id="{FB0FD740-CFAD-C64C-9256-50B26935B6E6}"/>
              </a:ext>
            </a:extLst>
          </p:cNvPr>
          <p:cNvSpPr/>
          <p:nvPr/>
        </p:nvSpPr>
        <p:spPr>
          <a:xfrm>
            <a:off x="11641712" y="2846787"/>
            <a:ext cx="189176" cy="185780"/>
          </a:xfrm>
          <a:prstGeom prst="pie">
            <a:avLst>
              <a:gd name="adj1" fmla="val 16220543"/>
              <a:gd name="adj2" fmla="val 5335470"/>
            </a:avLst>
          </a:prstGeom>
          <a:solidFill>
            <a:srgbClr val="20395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zzard M Light"/>
              <a:ea typeface="+mn-ea"/>
              <a:cs typeface="+mn-cs"/>
            </a:endParaRPr>
          </a:p>
        </p:txBody>
      </p:sp>
      <p:sp>
        <p:nvSpPr>
          <p:cNvPr id="73" name="Сектор 203">
            <a:extLst>
              <a:ext uri="{FF2B5EF4-FFF2-40B4-BE49-F238E27FC236}">
                <a16:creationId xmlns:a16="http://schemas.microsoft.com/office/drawing/2014/main" id="{EA48D036-DF9F-6B1A-FD22-B8E4D9072FC6}"/>
              </a:ext>
            </a:extLst>
          </p:cNvPr>
          <p:cNvSpPr/>
          <p:nvPr/>
        </p:nvSpPr>
        <p:spPr>
          <a:xfrm>
            <a:off x="11365089" y="3459629"/>
            <a:ext cx="189176" cy="185780"/>
          </a:xfrm>
          <a:prstGeom prst="pie">
            <a:avLst>
              <a:gd name="adj1" fmla="val 16221031"/>
              <a:gd name="adj2" fmla="val 10803792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srgbClr val="000000"/>
              </a:solidFill>
              <a:latin typeface="Akzidenz-Grotesk Pro Light" panose="02000506040000020003" pitchFamily="50" charset="0"/>
            </a:endParaRPr>
          </a:p>
        </p:txBody>
      </p:sp>
      <p:sp>
        <p:nvSpPr>
          <p:cNvPr id="74" name="Сектор 204">
            <a:extLst>
              <a:ext uri="{FF2B5EF4-FFF2-40B4-BE49-F238E27FC236}">
                <a16:creationId xmlns:a16="http://schemas.microsoft.com/office/drawing/2014/main" id="{F78B1F3E-315D-EFFB-596D-03C7A153519A}"/>
              </a:ext>
            </a:extLst>
          </p:cNvPr>
          <p:cNvSpPr/>
          <p:nvPr/>
        </p:nvSpPr>
        <p:spPr>
          <a:xfrm>
            <a:off x="11641712" y="3459842"/>
            <a:ext cx="189176" cy="185780"/>
          </a:xfrm>
          <a:prstGeom prst="pie">
            <a:avLst>
              <a:gd name="adj1" fmla="val 16100987"/>
              <a:gd name="adj2" fmla="val 5374692"/>
            </a:avLst>
          </a:prstGeom>
          <a:solidFill>
            <a:srgbClr val="20395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zzard M Light"/>
              <a:ea typeface="+mn-ea"/>
              <a:cs typeface="+mn-cs"/>
            </a:endParaRPr>
          </a:p>
        </p:txBody>
      </p:sp>
      <p:sp>
        <p:nvSpPr>
          <p:cNvPr id="75" name="Сектор 186">
            <a:extLst>
              <a:ext uri="{FF2B5EF4-FFF2-40B4-BE49-F238E27FC236}">
                <a16:creationId xmlns:a16="http://schemas.microsoft.com/office/drawing/2014/main" id="{A4AA3890-877A-A291-C9C6-75D95DFCFFE9}"/>
              </a:ext>
            </a:extLst>
          </p:cNvPr>
          <p:cNvSpPr/>
          <p:nvPr/>
        </p:nvSpPr>
        <p:spPr>
          <a:xfrm>
            <a:off x="6045284" y="1804212"/>
            <a:ext cx="189176" cy="185780"/>
          </a:xfrm>
          <a:prstGeom prst="pie">
            <a:avLst>
              <a:gd name="adj1" fmla="val 16134521"/>
              <a:gd name="adj2" fmla="val 10758708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srgbClr val="000000"/>
              </a:solidFill>
              <a:latin typeface="Akzidenz-Grotesk Pro Light" panose="02000506040000020003" pitchFamily="50" charset="0"/>
            </a:endParaRPr>
          </a:p>
        </p:txBody>
      </p:sp>
      <p:sp>
        <p:nvSpPr>
          <p:cNvPr id="76" name="Сектор 187">
            <a:extLst>
              <a:ext uri="{FF2B5EF4-FFF2-40B4-BE49-F238E27FC236}">
                <a16:creationId xmlns:a16="http://schemas.microsoft.com/office/drawing/2014/main" id="{8AED477E-1DC3-17F1-1CA1-23938CA8068B}"/>
              </a:ext>
            </a:extLst>
          </p:cNvPr>
          <p:cNvSpPr/>
          <p:nvPr/>
        </p:nvSpPr>
        <p:spPr>
          <a:xfrm>
            <a:off x="6543026" y="1806500"/>
            <a:ext cx="189176" cy="185780"/>
          </a:xfrm>
          <a:prstGeom prst="pie">
            <a:avLst>
              <a:gd name="adj1" fmla="val 16100987"/>
              <a:gd name="adj2" fmla="val 5436097"/>
            </a:avLst>
          </a:prstGeom>
          <a:solidFill>
            <a:srgbClr val="20395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zzard M Light"/>
              <a:ea typeface="+mn-ea"/>
              <a:cs typeface="+mn-cs"/>
            </a:endParaRPr>
          </a:p>
        </p:txBody>
      </p:sp>
      <p:sp>
        <p:nvSpPr>
          <p:cNvPr id="77" name="Сектор 205">
            <a:extLst>
              <a:ext uri="{FF2B5EF4-FFF2-40B4-BE49-F238E27FC236}">
                <a16:creationId xmlns:a16="http://schemas.microsoft.com/office/drawing/2014/main" id="{D7A7F89E-6FA8-A234-EA4A-4C87B406B580}"/>
              </a:ext>
            </a:extLst>
          </p:cNvPr>
          <p:cNvSpPr/>
          <p:nvPr/>
        </p:nvSpPr>
        <p:spPr>
          <a:xfrm>
            <a:off x="11363987" y="1697598"/>
            <a:ext cx="189176" cy="185780"/>
          </a:xfrm>
          <a:prstGeom prst="pie">
            <a:avLst>
              <a:gd name="adj1" fmla="val 16309154"/>
              <a:gd name="adj2" fmla="val 10692865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srgbClr val="000000"/>
              </a:solidFill>
              <a:latin typeface="Akzidenz-Grotesk Pro Light" panose="02000506040000020003" pitchFamily="50" charset="0"/>
            </a:endParaRPr>
          </a:p>
        </p:txBody>
      </p:sp>
      <p:sp>
        <p:nvSpPr>
          <p:cNvPr id="78" name="Сектор 206">
            <a:extLst>
              <a:ext uri="{FF2B5EF4-FFF2-40B4-BE49-F238E27FC236}">
                <a16:creationId xmlns:a16="http://schemas.microsoft.com/office/drawing/2014/main" id="{232DACE9-846A-9959-4CED-EE6BB6A49781}"/>
              </a:ext>
            </a:extLst>
          </p:cNvPr>
          <p:cNvSpPr/>
          <p:nvPr/>
        </p:nvSpPr>
        <p:spPr>
          <a:xfrm>
            <a:off x="11639614" y="1699068"/>
            <a:ext cx="189176" cy="185780"/>
          </a:xfrm>
          <a:prstGeom prst="pie">
            <a:avLst>
              <a:gd name="adj1" fmla="val 16279326"/>
              <a:gd name="adj2" fmla="val 10680946"/>
            </a:avLst>
          </a:prstGeom>
          <a:solidFill>
            <a:srgbClr val="20395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zzard M Light"/>
              <a:ea typeface="+mn-ea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5E1F8D0-3F9F-1168-C58C-A4B848A915F1}"/>
              </a:ext>
            </a:extLst>
          </p:cNvPr>
          <p:cNvSpPr txBox="1"/>
          <p:nvPr/>
        </p:nvSpPr>
        <p:spPr>
          <a:xfrm>
            <a:off x="7512665" y="2241914"/>
            <a:ext cx="3532010" cy="231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000" dirty="0">
                <a:latin typeface="Akzidenz-Grotesk Pro Light" panose="02000506040000020003" pitchFamily="50" charset="0"/>
              </a:rPr>
              <a:t>Блоки выключателей</a:t>
            </a:r>
          </a:p>
        </p:txBody>
      </p:sp>
      <p:sp>
        <p:nvSpPr>
          <p:cNvPr id="80" name="Сектор 196">
            <a:extLst>
              <a:ext uri="{FF2B5EF4-FFF2-40B4-BE49-F238E27FC236}">
                <a16:creationId xmlns:a16="http://schemas.microsoft.com/office/drawing/2014/main" id="{5B04B93C-0B90-6C25-C3BF-0E4CA635D9C0}"/>
              </a:ext>
            </a:extLst>
          </p:cNvPr>
          <p:cNvSpPr/>
          <p:nvPr/>
        </p:nvSpPr>
        <p:spPr>
          <a:xfrm>
            <a:off x="11363987" y="1973462"/>
            <a:ext cx="189176" cy="185780"/>
          </a:xfrm>
          <a:prstGeom prst="pie">
            <a:avLst>
              <a:gd name="adj1" fmla="val 16224856"/>
              <a:gd name="adj2" fmla="val 5349262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srgbClr val="000000"/>
              </a:solidFill>
              <a:latin typeface="Akzidenz-Grotesk Pro Light" panose="02000506040000020003" pitchFamily="50" charset="0"/>
            </a:endParaRPr>
          </a:p>
        </p:txBody>
      </p:sp>
      <p:sp>
        <p:nvSpPr>
          <p:cNvPr id="81" name="Сектор 197">
            <a:extLst>
              <a:ext uri="{FF2B5EF4-FFF2-40B4-BE49-F238E27FC236}">
                <a16:creationId xmlns:a16="http://schemas.microsoft.com/office/drawing/2014/main" id="{F380B6CB-6EC5-AFE5-0649-739740F6D7CA}"/>
              </a:ext>
            </a:extLst>
          </p:cNvPr>
          <p:cNvSpPr/>
          <p:nvPr/>
        </p:nvSpPr>
        <p:spPr>
          <a:xfrm>
            <a:off x="11640610" y="1971926"/>
            <a:ext cx="189176" cy="185780"/>
          </a:xfrm>
          <a:prstGeom prst="pie">
            <a:avLst>
              <a:gd name="adj1" fmla="val 16220543"/>
              <a:gd name="adj2" fmla="val 5335470"/>
            </a:avLst>
          </a:prstGeom>
          <a:solidFill>
            <a:srgbClr val="20395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zzard M Light"/>
              <a:ea typeface="+mn-ea"/>
              <a:cs typeface="+mn-cs"/>
            </a:endParaRPr>
          </a:p>
        </p:txBody>
      </p:sp>
      <p:sp>
        <p:nvSpPr>
          <p:cNvPr id="82" name="Сектор 194">
            <a:extLst>
              <a:ext uri="{FF2B5EF4-FFF2-40B4-BE49-F238E27FC236}">
                <a16:creationId xmlns:a16="http://schemas.microsoft.com/office/drawing/2014/main" id="{7C5F921D-D8DB-A272-621A-4EC79C8DD0F3}"/>
              </a:ext>
            </a:extLst>
          </p:cNvPr>
          <p:cNvSpPr/>
          <p:nvPr/>
        </p:nvSpPr>
        <p:spPr>
          <a:xfrm>
            <a:off x="11372590" y="2264909"/>
            <a:ext cx="189176" cy="185780"/>
          </a:xfrm>
          <a:prstGeom prst="pie">
            <a:avLst>
              <a:gd name="adj1" fmla="val 16222784"/>
              <a:gd name="adj2" fmla="val 5349262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srgbClr val="000000"/>
              </a:solidFill>
              <a:latin typeface="Akzidenz-Grotesk Pro Light" panose="02000506040000020003" pitchFamily="50" charset="0"/>
            </a:endParaRPr>
          </a:p>
        </p:txBody>
      </p:sp>
      <p:sp>
        <p:nvSpPr>
          <p:cNvPr id="83" name="Сектор 195">
            <a:extLst>
              <a:ext uri="{FF2B5EF4-FFF2-40B4-BE49-F238E27FC236}">
                <a16:creationId xmlns:a16="http://schemas.microsoft.com/office/drawing/2014/main" id="{D0967208-6A32-0C9E-4FC4-9F30DD674FE9}"/>
              </a:ext>
            </a:extLst>
          </p:cNvPr>
          <p:cNvSpPr/>
          <p:nvPr/>
        </p:nvSpPr>
        <p:spPr>
          <a:xfrm>
            <a:off x="11649213" y="2264903"/>
            <a:ext cx="189176" cy="185780"/>
          </a:xfrm>
          <a:prstGeom prst="pie">
            <a:avLst>
              <a:gd name="adj1" fmla="val 16220543"/>
              <a:gd name="adj2" fmla="val 5335470"/>
            </a:avLst>
          </a:prstGeom>
          <a:solidFill>
            <a:srgbClr val="20395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zzard M Light"/>
              <a:ea typeface="+mn-ea"/>
              <a:cs typeface="+mn-cs"/>
            </a:endParaRPr>
          </a:p>
        </p:txBody>
      </p:sp>
      <p:sp>
        <p:nvSpPr>
          <p:cNvPr id="84" name="Сектор 201">
            <a:extLst>
              <a:ext uri="{FF2B5EF4-FFF2-40B4-BE49-F238E27FC236}">
                <a16:creationId xmlns:a16="http://schemas.microsoft.com/office/drawing/2014/main" id="{F4C1CA70-557B-A724-2F8F-32FF4753C5B0}"/>
              </a:ext>
            </a:extLst>
          </p:cNvPr>
          <p:cNvSpPr/>
          <p:nvPr/>
        </p:nvSpPr>
        <p:spPr>
          <a:xfrm>
            <a:off x="11378705" y="2846787"/>
            <a:ext cx="189176" cy="185780"/>
          </a:xfrm>
          <a:prstGeom prst="pie">
            <a:avLst>
              <a:gd name="adj1" fmla="val 16222744"/>
              <a:gd name="adj2" fmla="val 10804402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srgbClr val="000000"/>
              </a:solidFill>
              <a:latin typeface="Akzidenz-Grotesk Pro Light" panose="02000506040000020003" pitchFamily="50" charset="0"/>
            </a:endParaRPr>
          </a:p>
        </p:txBody>
      </p:sp>
      <p:sp>
        <p:nvSpPr>
          <p:cNvPr id="85" name="Сектор 188">
            <a:extLst>
              <a:ext uri="{FF2B5EF4-FFF2-40B4-BE49-F238E27FC236}">
                <a16:creationId xmlns:a16="http://schemas.microsoft.com/office/drawing/2014/main" id="{95BBB8F4-3175-1306-B832-D734D20C9EF6}"/>
              </a:ext>
            </a:extLst>
          </p:cNvPr>
          <p:cNvSpPr/>
          <p:nvPr/>
        </p:nvSpPr>
        <p:spPr>
          <a:xfrm>
            <a:off x="11372590" y="3123762"/>
            <a:ext cx="189176" cy="185780"/>
          </a:xfrm>
          <a:prstGeom prst="pie">
            <a:avLst>
              <a:gd name="adj1" fmla="val 16230142"/>
              <a:gd name="adj2" fmla="val 26933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srgbClr val="000000"/>
              </a:solidFill>
              <a:latin typeface="Akzidenz-Grotesk Pro Light" panose="02000506040000020003" pitchFamily="50" charset="0"/>
            </a:endParaRPr>
          </a:p>
        </p:txBody>
      </p:sp>
      <p:sp>
        <p:nvSpPr>
          <p:cNvPr id="86" name="Сектор 189">
            <a:extLst>
              <a:ext uri="{FF2B5EF4-FFF2-40B4-BE49-F238E27FC236}">
                <a16:creationId xmlns:a16="http://schemas.microsoft.com/office/drawing/2014/main" id="{CB4891BB-8B12-D090-B6A3-017C1B6ACD1D}"/>
              </a:ext>
            </a:extLst>
          </p:cNvPr>
          <p:cNvSpPr/>
          <p:nvPr/>
        </p:nvSpPr>
        <p:spPr>
          <a:xfrm>
            <a:off x="11648265" y="3122264"/>
            <a:ext cx="189176" cy="185780"/>
          </a:xfrm>
          <a:prstGeom prst="pie">
            <a:avLst>
              <a:gd name="adj1" fmla="val 16220543"/>
              <a:gd name="adj2" fmla="val 58939"/>
            </a:avLst>
          </a:prstGeom>
          <a:solidFill>
            <a:srgbClr val="20395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zzard M Light"/>
              <a:ea typeface="+mn-ea"/>
              <a:cs typeface="+mn-cs"/>
            </a:endParaRPr>
          </a:p>
        </p:txBody>
      </p:sp>
      <p:cxnSp>
        <p:nvCxnSpPr>
          <p:cNvPr id="87" name="Соединитель: уступ 407">
            <a:extLst>
              <a:ext uri="{FF2B5EF4-FFF2-40B4-BE49-F238E27FC236}">
                <a16:creationId xmlns:a16="http://schemas.microsoft.com/office/drawing/2014/main" id="{437EF4CB-0B9D-9F25-911B-8626CE49A940}"/>
              </a:ext>
            </a:extLst>
          </p:cNvPr>
          <p:cNvCxnSpPr>
            <a:cxnSpLocks/>
            <a:stCxn id="93" idx="3"/>
            <a:endCxn id="131" idx="1"/>
          </p:cNvCxnSpPr>
          <p:nvPr/>
        </p:nvCxnSpPr>
        <p:spPr>
          <a:xfrm>
            <a:off x="5855364" y="3941856"/>
            <a:ext cx="1673866" cy="1086848"/>
          </a:xfrm>
          <a:prstGeom prst="bentConnector3">
            <a:avLst>
              <a:gd name="adj1" fmla="val 69939"/>
            </a:avLst>
          </a:prstGeom>
          <a:ln w="19050">
            <a:solidFill>
              <a:srgbClr val="9DBEE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Соединитель: уступ 407">
            <a:extLst>
              <a:ext uri="{FF2B5EF4-FFF2-40B4-BE49-F238E27FC236}">
                <a16:creationId xmlns:a16="http://schemas.microsoft.com/office/drawing/2014/main" id="{BCAADFE8-1936-F97E-0112-B4679ABFD3DD}"/>
              </a:ext>
            </a:extLst>
          </p:cNvPr>
          <p:cNvCxnSpPr>
            <a:cxnSpLocks/>
            <a:stCxn id="93" idx="3"/>
            <a:endCxn id="129" idx="1"/>
          </p:cNvCxnSpPr>
          <p:nvPr/>
        </p:nvCxnSpPr>
        <p:spPr>
          <a:xfrm>
            <a:off x="5855364" y="3941856"/>
            <a:ext cx="1657299" cy="1380542"/>
          </a:xfrm>
          <a:prstGeom prst="bentConnector3">
            <a:avLst>
              <a:gd name="adj1" fmla="val 50000"/>
            </a:avLst>
          </a:prstGeom>
          <a:ln w="19050">
            <a:solidFill>
              <a:srgbClr val="9DBEE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Соединитель: уступ 407">
            <a:extLst>
              <a:ext uri="{FF2B5EF4-FFF2-40B4-BE49-F238E27FC236}">
                <a16:creationId xmlns:a16="http://schemas.microsoft.com/office/drawing/2014/main" id="{5670A794-59D8-F4C1-5A01-4A8371AA301C}"/>
              </a:ext>
            </a:extLst>
          </p:cNvPr>
          <p:cNvCxnSpPr>
            <a:cxnSpLocks/>
            <a:stCxn id="93" idx="3"/>
            <a:endCxn id="112" idx="1"/>
          </p:cNvCxnSpPr>
          <p:nvPr/>
        </p:nvCxnSpPr>
        <p:spPr>
          <a:xfrm>
            <a:off x="5855364" y="3941856"/>
            <a:ext cx="1664992" cy="778001"/>
          </a:xfrm>
          <a:prstGeom prst="bentConnector3">
            <a:avLst>
              <a:gd name="adj1" fmla="val 50000"/>
            </a:avLst>
          </a:prstGeom>
          <a:ln w="19050">
            <a:solidFill>
              <a:srgbClr val="9DBEE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оединитель: уступ 407">
            <a:extLst>
              <a:ext uri="{FF2B5EF4-FFF2-40B4-BE49-F238E27FC236}">
                <a16:creationId xmlns:a16="http://schemas.microsoft.com/office/drawing/2014/main" id="{9ACC4028-F718-0389-0CDF-4104862FFCE7}"/>
              </a:ext>
            </a:extLst>
          </p:cNvPr>
          <p:cNvCxnSpPr>
            <a:cxnSpLocks/>
            <a:stCxn id="93" idx="3"/>
            <a:endCxn id="107" idx="1"/>
          </p:cNvCxnSpPr>
          <p:nvPr/>
        </p:nvCxnSpPr>
        <p:spPr>
          <a:xfrm>
            <a:off x="5855364" y="3941856"/>
            <a:ext cx="1664992" cy="492111"/>
          </a:xfrm>
          <a:prstGeom prst="bentConnector3">
            <a:avLst>
              <a:gd name="adj1" fmla="val 50000"/>
            </a:avLst>
          </a:prstGeom>
          <a:ln w="19050">
            <a:solidFill>
              <a:srgbClr val="9DBEE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Соединитель: уступ 407">
            <a:extLst>
              <a:ext uri="{FF2B5EF4-FFF2-40B4-BE49-F238E27FC236}">
                <a16:creationId xmlns:a16="http://schemas.microsoft.com/office/drawing/2014/main" id="{0F53CB0E-83A6-A76A-C5EE-7A78FF8FEA9B}"/>
              </a:ext>
            </a:extLst>
          </p:cNvPr>
          <p:cNvCxnSpPr>
            <a:cxnSpLocks/>
            <a:stCxn id="93" idx="3"/>
            <a:endCxn id="117" idx="1"/>
          </p:cNvCxnSpPr>
          <p:nvPr/>
        </p:nvCxnSpPr>
        <p:spPr>
          <a:xfrm flipV="1">
            <a:off x="5855364" y="3864540"/>
            <a:ext cx="1672255" cy="77316"/>
          </a:xfrm>
          <a:prstGeom prst="bentConnector3">
            <a:avLst>
              <a:gd name="adj1" fmla="val 50000"/>
            </a:avLst>
          </a:prstGeom>
          <a:ln w="19050">
            <a:solidFill>
              <a:srgbClr val="9DBEE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оединитель: уступ 407">
            <a:extLst>
              <a:ext uri="{FF2B5EF4-FFF2-40B4-BE49-F238E27FC236}">
                <a16:creationId xmlns:a16="http://schemas.microsoft.com/office/drawing/2014/main" id="{E763BAE1-EC9E-1494-61CE-77D8AB9961E7}"/>
              </a:ext>
            </a:extLst>
          </p:cNvPr>
          <p:cNvCxnSpPr>
            <a:cxnSpLocks/>
            <a:stCxn id="93" idx="3"/>
            <a:endCxn id="102" idx="1"/>
          </p:cNvCxnSpPr>
          <p:nvPr/>
        </p:nvCxnSpPr>
        <p:spPr>
          <a:xfrm>
            <a:off x="5855364" y="3941856"/>
            <a:ext cx="1664993" cy="197789"/>
          </a:xfrm>
          <a:prstGeom prst="bentConnector3">
            <a:avLst>
              <a:gd name="adj1" fmla="val 70465"/>
            </a:avLst>
          </a:prstGeom>
          <a:ln w="19050">
            <a:solidFill>
              <a:srgbClr val="9DBEE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Прямоугольник: скругленные углы 6">
            <a:extLst>
              <a:ext uri="{FF2B5EF4-FFF2-40B4-BE49-F238E27FC236}">
                <a16:creationId xmlns:a16="http://schemas.microsoft.com/office/drawing/2014/main" id="{1422D143-4057-2C07-B7F8-436D72F790C7}"/>
              </a:ext>
            </a:extLst>
          </p:cNvPr>
          <p:cNvSpPr/>
          <p:nvPr/>
        </p:nvSpPr>
        <p:spPr>
          <a:xfrm>
            <a:off x="3413832" y="3715877"/>
            <a:ext cx="2441532" cy="451958"/>
          </a:xfrm>
          <a:prstGeom prst="roundRect">
            <a:avLst>
              <a:gd name="adj" fmla="val 4839"/>
            </a:avLst>
          </a:prstGeom>
          <a:gradFill>
            <a:gsLst>
              <a:gs pos="0">
                <a:srgbClr val="C90237"/>
              </a:gs>
              <a:gs pos="100000">
                <a:srgbClr val="022456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1D39BB2-EE2A-2D1A-2862-808215D4BC15}"/>
              </a:ext>
            </a:extLst>
          </p:cNvPr>
          <p:cNvSpPr txBox="1"/>
          <p:nvPr/>
        </p:nvSpPr>
        <p:spPr>
          <a:xfrm>
            <a:off x="3428541" y="3735500"/>
            <a:ext cx="2133735" cy="425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200" dirty="0">
                <a:solidFill>
                  <a:schemeClr val="bg1"/>
                </a:solidFill>
                <a:latin typeface="Akzidenz-Grotesk Pro Light" panose="02000506040000020003" pitchFamily="50" charset="0"/>
              </a:rPr>
              <a:t>Пилотажно-навигационное оборудование</a:t>
            </a:r>
          </a:p>
        </p:txBody>
      </p:sp>
      <p:sp>
        <p:nvSpPr>
          <p:cNvPr id="95" name="Прямоугольник: скругленные углы 33">
            <a:extLst>
              <a:ext uri="{FF2B5EF4-FFF2-40B4-BE49-F238E27FC236}">
                <a16:creationId xmlns:a16="http://schemas.microsoft.com/office/drawing/2014/main" id="{6AA6E0B4-1A47-C851-7CC0-466C0641FB70}"/>
              </a:ext>
            </a:extLst>
          </p:cNvPr>
          <p:cNvSpPr/>
          <p:nvPr/>
        </p:nvSpPr>
        <p:spPr>
          <a:xfrm>
            <a:off x="6414425" y="3715877"/>
            <a:ext cx="453600" cy="451958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: скругленные углы 34">
            <a:extLst>
              <a:ext uri="{FF2B5EF4-FFF2-40B4-BE49-F238E27FC236}">
                <a16:creationId xmlns:a16="http://schemas.microsoft.com/office/drawing/2014/main" id="{43112C98-6487-ED48-0F83-56FBC6EBB2C4}"/>
              </a:ext>
            </a:extLst>
          </p:cNvPr>
          <p:cNvSpPr/>
          <p:nvPr/>
        </p:nvSpPr>
        <p:spPr>
          <a:xfrm>
            <a:off x="5916233" y="3715877"/>
            <a:ext cx="453600" cy="451958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: скругленные углы 373">
            <a:extLst>
              <a:ext uri="{FF2B5EF4-FFF2-40B4-BE49-F238E27FC236}">
                <a16:creationId xmlns:a16="http://schemas.microsoft.com/office/drawing/2014/main" id="{BE3DFBEF-6A16-EC35-70D2-582B745F64BB}"/>
              </a:ext>
            </a:extLst>
          </p:cNvPr>
          <p:cNvSpPr/>
          <p:nvPr/>
        </p:nvSpPr>
        <p:spPr>
          <a:xfrm>
            <a:off x="7520357" y="3713765"/>
            <a:ext cx="3797784" cy="254031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99" name="Прямоугольник: скругленные углы 375">
            <a:extLst>
              <a:ext uri="{FF2B5EF4-FFF2-40B4-BE49-F238E27FC236}">
                <a16:creationId xmlns:a16="http://schemas.microsoft.com/office/drawing/2014/main" id="{E8AE8D70-3CC1-C5E8-9CD0-04BCA9F6060E}"/>
              </a:ext>
            </a:extLst>
          </p:cNvPr>
          <p:cNvSpPr/>
          <p:nvPr/>
        </p:nvSpPr>
        <p:spPr>
          <a:xfrm>
            <a:off x="11618491" y="3713764"/>
            <a:ext cx="251000" cy="254031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: скругленные углы 376">
            <a:extLst>
              <a:ext uri="{FF2B5EF4-FFF2-40B4-BE49-F238E27FC236}">
                <a16:creationId xmlns:a16="http://schemas.microsoft.com/office/drawing/2014/main" id="{BD71F250-1965-8F0D-FA94-2E3C11E1B1AF}"/>
              </a:ext>
            </a:extLst>
          </p:cNvPr>
          <p:cNvSpPr/>
          <p:nvPr/>
        </p:nvSpPr>
        <p:spPr>
          <a:xfrm>
            <a:off x="11342816" y="3713764"/>
            <a:ext cx="251000" cy="254031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02" name="Прямоугольник: скругленные углы 378">
            <a:extLst>
              <a:ext uri="{FF2B5EF4-FFF2-40B4-BE49-F238E27FC236}">
                <a16:creationId xmlns:a16="http://schemas.microsoft.com/office/drawing/2014/main" id="{B849EAAA-B7E0-D0CD-0C5C-1ABBF9EEABB2}"/>
              </a:ext>
            </a:extLst>
          </p:cNvPr>
          <p:cNvSpPr/>
          <p:nvPr/>
        </p:nvSpPr>
        <p:spPr>
          <a:xfrm>
            <a:off x="7520357" y="4008711"/>
            <a:ext cx="3797784" cy="261868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03" name="Прямоугольник: скругленные углы 380">
            <a:extLst>
              <a:ext uri="{FF2B5EF4-FFF2-40B4-BE49-F238E27FC236}">
                <a16:creationId xmlns:a16="http://schemas.microsoft.com/office/drawing/2014/main" id="{DA435F17-FFF7-5613-B3B0-18D4DF689B55}"/>
              </a:ext>
            </a:extLst>
          </p:cNvPr>
          <p:cNvSpPr/>
          <p:nvPr/>
        </p:nvSpPr>
        <p:spPr>
          <a:xfrm>
            <a:off x="11618491" y="4008710"/>
            <a:ext cx="251000" cy="261868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: скругленные углы 381">
            <a:extLst>
              <a:ext uri="{FF2B5EF4-FFF2-40B4-BE49-F238E27FC236}">
                <a16:creationId xmlns:a16="http://schemas.microsoft.com/office/drawing/2014/main" id="{59FC25CE-44B1-47B6-6FC5-EF251AF2EC3D}"/>
              </a:ext>
            </a:extLst>
          </p:cNvPr>
          <p:cNvSpPr/>
          <p:nvPr/>
        </p:nvSpPr>
        <p:spPr>
          <a:xfrm>
            <a:off x="11342816" y="4008710"/>
            <a:ext cx="251000" cy="261868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06" name="Прямоугольник: скругленные углы 383">
            <a:extLst>
              <a:ext uri="{FF2B5EF4-FFF2-40B4-BE49-F238E27FC236}">
                <a16:creationId xmlns:a16="http://schemas.microsoft.com/office/drawing/2014/main" id="{C778E657-E194-0C1D-B73F-2E36987A4DD5}"/>
              </a:ext>
            </a:extLst>
          </p:cNvPr>
          <p:cNvSpPr/>
          <p:nvPr/>
        </p:nvSpPr>
        <p:spPr>
          <a:xfrm>
            <a:off x="7520357" y="4310156"/>
            <a:ext cx="3797784" cy="250091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6590EDB-D9C9-C460-BEA8-F577B31CD563}"/>
              </a:ext>
            </a:extLst>
          </p:cNvPr>
          <p:cNvSpPr txBox="1"/>
          <p:nvPr/>
        </p:nvSpPr>
        <p:spPr>
          <a:xfrm>
            <a:off x="7520356" y="4318038"/>
            <a:ext cx="3532010" cy="231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000" dirty="0">
                <a:latin typeface="Akzidenz-Grotesk Pro Light" panose="02000506040000020003" pitchFamily="50" charset="0"/>
              </a:rPr>
              <a:t>Блоки инерциальной навигационной системы</a:t>
            </a:r>
          </a:p>
        </p:txBody>
      </p:sp>
      <p:sp>
        <p:nvSpPr>
          <p:cNvPr id="108" name="Прямоугольник: скругленные углы 385">
            <a:extLst>
              <a:ext uri="{FF2B5EF4-FFF2-40B4-BE49-F238E27FC236}">
                <a16:creationId xmlns:a16="http://schemas.microsoft.com/office/drawing/2014/main" id="{38BF75AE-EED9-3FE5-E94D-74C634EC8DD5}"/>
              </a:ext>
            </a:extLst>
          </p:cNvPr>
          <p:cNvSpPr/>
          <p:nvPr/>
        </p:nvSpPr>
        <p:spPr>
          <a:xfrm>
            <a:off x="11618491" y="4310155"/>
            <a:ext cx="251000" cy="250091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: скругленные углы 386">
            <a:extLst>
              <a:ext uri="{FF2B5EF4-FFF2-40B4-BE49-F238E27FC236}">
                <a16:creationId xmlns:a16="http://schemas.microsoft.com/office/drawing/2014/main" id="{FF0DD446-9CFD-3FFF-A0FB-192AE6CFD284}"/>
              </a:ext>
            </a:extLst>
          </p:cNvPr>
          <p:cNvSpPr/>
          <p:nvPr/>
        </p:nvSpPr>
        <p:spPr>
          <a:xfrm>
            <a:off x="11342816" y="4310155"/>
            <a:ext cx="251000" cy="250091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11" name="Прямоугольник: скругленные углы 388">
            <a:extLst>
              <a:ext uri="{FF2B5EF4-FFF2-40B4-BE49-F238E27FC236}">
                <a16:creationId xmlns:a16="http://schemas.microsoft.com/office/drawing/2014/main" id="{B9B14A7E-499C-1656-5F52-4EDE245C3483}"/>
              </a:ext>
            </a:extLst>
          </p:cNvPr>
          <p:cNvSpPr/>
          <p:nvPr/>
        </p:nvSpPr>
        <p:spPr>
          <a:xfrm>
            <a:off x="7520357" y="4596046"/>
            <a:ext cx="3797784" cy="250091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C1E1741-81E8-B6FC-0534-594A836D1D24}"/>
              </a:ext>
            </a:extLst>
          </p:cNvPr>
          <p:cNvSpPr txBox="1"/>
          <p:nvPr/>
        </p:nvSpPr>
        <p:spPr>
          <a:xfrm>
            <a:off x="7520356" y="4603928"/>
            <a:ext cx="3532010" cy="231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000" dirty="0">
                <a:latin typeface="Akzidenz-Grotesk Pro Light" panose="02000506040000020003" pitchFamily="50" charset="0"/>
              </a:rPr>
              <a:t>Радиовысотомеры</a:t>
            </a:r>
          </a:p>
        </p:txBody>
      </p:sp>
      <p:sp>
        <p:nvSpPr>
          <p:cNvPr id="113" name="Прямоугольник: скругленные углы 390">
            <a:extLst>
              <a:ext uri="{FF2B5EF4-FFF2-40B4-BE49-F238E27FC236}">
                <a16:creationId xmlns:a16="http://schemas.microsoft.com/office/drawing/2014/main" id="{FADE12F3-987D-8860-865A-BEE179AD0120}"/>
              </a:ext>
            </a:extLst>
          </p:cNvPr>
          <p:cNvSpPr/>
          <p:nvPr/>
        </p:nvSpPr>
        <p:spPr>
          <a:xfrm>
            <a:off x="11634365" y="4596045"/>
            <a:ext cx="251000" cy="250091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: скругленные углы 391">
            <a:extLst>
              <a:ext uri="{FF2B5EF4-FFF2-40B4-BE49-F238E27FC236}">
                <a16:creationId xmlns:a16="http://schemas.microsoft.com/office/drawing/2014/main" id="{B0ED6E99-26C7-40DA-9853-9F56C0299BCF}"/>
              </a:ext>
            </a:extLst>
          </p:cNvPr>
          <p:cNvSpPr/>
          <p:nvPr/>
        </p:nvSpPr>
        <p:spPr>
          <a:xfrm>
            <a:off x="11358690" y="4596045"/>
            <a:ext cx="251000" cy="250091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15" name="Сектор 196">
            <a:extLst>
              <a:ext uri="{FF2B5EF4-FFF2-40B4-BE49-F238E27FC236}">
                <a16:creationId xmlns:a16="http://schemas.microsoft.com/office/drawing/2014/main" id="{5007B5A8-C612-D100-A4CD-94FB96762C43}"/>
              </a:ext>
            </a:extLst>
          </p:cNvPr>
          <p:cNvSpPr/>
          <p:nvPr/>
        </p:nvSpPr>
        <p:spPr>
          <a:xfrm>
            <a:off x="6008979" y="3823566"/>
            <a:ext cx="189176" cy="185780"/>
          </a:xfrm>
          <a:prstGeom prst="pie">
            <a:avLst>
              <a:gd name="adj1" fmla="val 16224856"/>
              <a:gd name="adj2" fmla="val 5349262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srgbClr val="000000"/>
              </a:solidFill>
              <a:latin typeface="Akzidenz-Grotesk Pro Light" panose="02000506040000020003" pitchFamily="50" charset="0"/>
            </a:endParaRPr>
          </a:p>
        </p:txBody>
      </p:sp>
      <p:sp>
        <p:nvSpPr>
          <p:cNvPr id="116" name="Сектор 197">
            <a:extLst>
              <a:ext uri="{FF2B5EF4-FFF2-40B4-BE49-F238E27FC236}">
                <a16:creationId xmlns:a16="http://schemas.microsoft.com/office/drawing/2014/main" id="{01BED84B-02B1-24F1-D0CD-5D8B525D6F7B}"/>
              </a:ext>
            </a:extLst>
          </p:cNvPr>
          <p:cNvSpPr/>
          <p:nvPr/>
        </p:nvSpPr>
        <p:spPr>
          <a:xfrm>
            <a:off x="6544660" y="3822712"/>
            <a:ext cx="189176" cy="185780"/>
          </a:xfrm>
          <a:prstGeom prst="pie">
            <a:avLst>
              <a:gd name="adj1" fmla="val 16220543"/>
              <a:gd name="adj2" fmla="val 5335470"/>
            </a:avLst>
          </a:prstGeom>
          <a:solidFill>
            <a:srgbClr val="20395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zzard M Light"/>
              <a:ea typeface="+mn-ea"/>
              <a:cs typeface="+mn-cs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2EE3C18-F8A0-E7A4-55B4-48D983CFB876}"/>
              </a:ext>
            </a:extLst>
          </p:cNvPr>
          <p:cNvSpPr txBox="1"/>
          <p:nvPr/>
        </p:nvSpPr>
        <p:spPr>
          <a:xfrm>
            <a:off x="7527619" y="3748611"/>
            <a:ext cx="3532010" cy="231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000" dirty="0">
                <a:latin typeface="Akzidenz-Grotesk Pro Light" panose="02000506040000020003" pitchFamily="50" charset="0"/>
              </a:rPr>
              <a:t>Полетные контроллеры</a:t>
            </a:r>
          </a:p>
        </p:txBody>
      </p:sp>
      <p:sp>
        <p:nvSpPr>
          <p:cNvPr id="118" name="Сектор 188">
            <a:extLst>
              <a:ext uri="{FF2B5EF4-FFF2-40B4-BE49-F238E27FC236}">
                <a16:creationId xmlns:a16="http://schemas.microsoft.com/office/drawing/2014/main" id="{1EF49149-B8B7-7419-7FA6-8DBF7197EF0A}"/>
              </a:ext>
            </a:extLst>
          </p:cNvPr>
          <p:cNvSpPr/>
          <p:nvPr/>
        </p:nvSpPr>
        <p:spPr>
          <a:xfrm>
            <a:off x="11368448" y="3748727"/>
            <a:ext cx="189176" cy="185780"/>
          </a:xfrm>
          <a:prstGeom prst="pie">
            <a:avLst>
              <a:gd name="adj1" fmla="val 16230142"/>
              <a:gd name="adj2" fmla="val 26933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srgbClr val="000000"/>
              </a:solidFill>
              <a:latin typeface="Akzidenz-Grotesk Pro Light" panose="02000506040000020003" pitchFamily="50" charset="0"/>
            </a:endParaRPr>
          </a:p>
        </p:txBody>
      </p:sp>
      <p:sp>
        <p:nvSpPr>
          <p:cNvPr id="119" name="Сектор 189">
            <a:extLst>
              <a:ext uri="{FF2B5EF4-FFF2-40B4-BE49-F238E27FC236}">
                <a16:creationId xmlns:a16="http://schemas.microsoft.com/office/drawing/2014/main" id="{FB76F145-69CF-2703-EAD2-B5071D1BD2C5}"/>
              </a:ext>
            </a:extLst>
          </p:cNvPr>
          <p:cNvSpPr/>
          <p:nvPr/>
        </p:nvSpPr>
        <p:spPr>
          <a:xfrm>
            <a:off x="11644123" y="3747229"/>
            <a:ext cx="189176" cy="185780"/>
          </a:xfrm>
          <a:prstGeom prst="pie">
            <a:avLst>
              <a:gd name="adj1" fmla="val 16220543"/>
              <a:gd name="adj2" fmla="val 58939"/>
            </a:avLst>
          </a:prstGeom>
          <a:solidFill>
            <a:srgbClr val="20395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zzard M Light"/>
              <a:ea typeface="+mn-ea"/>
              <a:cs typeface="+mn-cs"/>
            </a:endParaRPr>
          </a:p>
        </p:txBody>
      </p:sp>
      <p:sp>
        <p:nvSpPr>
          <p:cNvPr id="120" name="Сектор 188">
            <a:extLst>
              <a:ext uri="{FF2B5EF4-FFF2-40B4-BE49-F238E27FC236}">
                <a16:creationId xmlns:a16="http://schemas.microsoft.com/office/drawing/2014/main" id="{96076ACF-B8D1-899B-FB49-FE41A1A811BB}"/>
              </a:ext>
            </a:extLst>
          </p:cNvPr>
          <p:cNvSpPr/>
          <p:nvPr/>
        </p:nvSpPr>
        <p:spPr>
          <a:xfrm>
            <a:off x="11368448" y="4069428"/>
            <a:ext cx="189176" cy="185780"/>
          </a:xfrm>
          <a:prstGeom prst="pie">
            <a:avLst>
              <a:gd name="adj1" fmla="val 16230142"/>
              <a:gd name="adj2" fmla="val 26933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srgbClr val="000000"/>
              </a:solidFill>
              <a:latin typeface="Akzidenz-Grotesk Pro Light" panose="02000506040000020003" pitchFamily="50" charset="0"/>
            </a:endParaRPr>
          </a:p>
        </p:txBody>
      </p:sp>
      <p:sp>
        <p:nvSpPr>
          <p:cNvPr id="121" name="Сектор 189">
            <a:extLst>
              <a:ext uri="{FF2B5EF4-FFF2-40B4-BE49-F238E27FC236}">
                <a16:creationId xmlns:a16="http://schemas.microsoft.com/office/drawing/2014/main" id="{26613588-794D-95F0-52F0-D04316667C6E}"/>
              </a:ext>
            </a:extLst>
          </p:cNvPr>
          <p:cNvSpPr/>
          <p:nvPr/>
        </p:nvSpPr>
        <p:spPr>
          <a:xfrm>
            <a:off x="11644123" y="4067930"/>
            <a:ext cx="189176" cy="185780"/>
          </a:xfrm>
          <a:prstGeom prst="pie">
            <a:avLst>
              <a:gd name="adj1" fmla="val 16220543"/>
              <a:gd name="adj2" fmla="val 58939"/>
            </a:avLst>
          </a:prstGeom>
          <a:solidFill>
            <a:srgbClr val="20395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zzard M Light"/>
              <a:ea typeface="+mn-ea"/>
              <a:cs typeface="+mn-cs"/>
            </a:endParaRPr>
          </a:p>
        </p:txBody>
      </p:sp>
      <p:sp>
        <p:nvSpPr>
          <p:cNvPr id="122" name="Сектор 205">
            <a:extLst>
              <a:ext uri="{FF2B5EF4-FFF2-40B4-BE49-F238E27FC236}">
                <a16:creationId xmlns:a16="http://schemas.microsoft.com/office/drawing/2014/main" id="{F18EB64D-7308-74FF-5682-651E53C492C8}"/>
              </a:ext>
            </a:extLst>
          </p:cNvPr>
          <p:cNvSpPr/>
          <p:nvPr/>
        </p:nvSpPr>
        <p:spPr>
          <a:xfrm>
            <a:off x="11368448" y="4622993"/>
            <a:ext cx="189176" cy="185780"/>
          </a:xfrm>
          <a:prstGeom prst="pie">
            <a:avLst>
              <a:gd name="adj1" fmla="val 16309154"/>
              <a:gd name="adj2" fmla="val 10692865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srgbClr val="000000"/>
              </a:solidFill>
              <a:latin typeface="Akzidenz-Grotesk Pro Light" panose="02000506040000020003" pitchFamily="50" charset="0"/>
            </a:endParaRPr>
          </a:p>
        </p:txBody>
      </p:sp>
      <p:sp>
        <p:nvSpPr>
          <p:cNvPr id="123" name="Сектор 206">
            <a:extLst>
              <a:ext uri="{FF2B5EF4-FFF2-40B4-BE49-F238E27FC236}">
                <a16:creationId xmlns:a16="http://schemas.microsoft.com/office/drawing/2014/main" id="{C1C7E171-9A25-4D95-9B27-19A430ED6918}"/>
              </a:ext>
            </a:extLst>
          </p:cNvPr>
          <p:cNvSpPr/>
          <p:nvPr/>
        </p:nvSpPr>
        <p:spPr>
          <a:xfrm>
            <a:off x="11644075" y="4624463"/>
            <a:ext cx="189176" cy="185780"/>
          </a:xfrm>
          <a:prstGeom prst="pie">
            <a:avLst>
              <a:gd name="adj1" fmla="val 16279326"/>
              <a:gd name="adj2" fmla="val 10680946"/>
            </a:avLst>
          </a:prstGeom>
          <a:solidFill>
            <a:srgbClr val="20395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zzard M Light"/>
              <a:ea typeface="+mn-ea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4073A42-B4CB-FBAE-F13B-F4F33E7864A6}"/>
              </a:ext>
            </a:extLst>
          </p:cNvPr>
          <p:cNvSpPr txBox="1"/>
          <p:nvPr/>
        </p:nvSpPr>
        <p:spPr>
          <a:xfrm>
            <a:off x="7518316" y="4022064"/>
            <a:ext cx="3869720" cy="231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000" dirty="0">
                <a:latin typeface="Akzidenz-Grotesk Pro Light" panose="02000506040000020003" pitchFamily="50" charset="0"/>
              </a:rPr>
              <a:t>Приемники глобальных навигационных спутниковых систем </a:t>
            </a:r>
          </a:p>
        </p:txBody>
      </p:sp>
      <p:sp>
        <p:nvSpPr>
          <p:cNvPr id="126" name="Прямоугольник: скругленные углы 388">
            <a:extLst>
              <a:ext uri="{FF2B5EF4-FFF2-40B4-BE49-F238E27FC236}">
                <a16:creationId xmlns:a16="http://schemas.microsoft.com/office/drawing/2014/main" id="{A8BB341F-CFCF-7C49-3650-18B7D9A00E57}"/>
              </a:ext>
            </a:extLst>
          </p:cNvPr>
          <p:cNvSpPr/>
          <p:nvPr/>
        </p:nvSpPr>
        <p:spPr>
          <a:xfrm>
            <a:off x="7528801" y="5198587"/>
            <a:ext cx="3797784" cy="239740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27" name="Прямоугольник: скругленные углы 390">
            <a:extLst>
              <a:ext uri="{FF2B5EF4-FFF2-40B4-BE49-F238E27FC236}">
                <a16:creationId xmlns:a16="http://schemas.microsoft.com/office/drawing/2014/main" id="{2443D3F4-3D37-9A3C-9F2B-9291A9E431F4}"/>
              </a:ext>
            </a:extLst>
          </p:cNvPr>
          <p:cNvSpPr/>
          <p:nvPr/>
        </p:nvSpPr>
        <p:spPr>
          <a:xfrm>
            <a:off x="11626935" y="5198586"/>
            <a:ext cx="251000" cy="239740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: скругленные углы 391">
            <a:extLst>
              <a:ext uri="{FF2B5EF4-FFF2-40B4-BE49-F238E27FC236}">
                <a16:creationId xmlns:a16="http://schemas.microsoft.com/office/drawing/2014/main" id="{7862D064-25E6-E9B7-22B2-AF49948B32C5}"/>
              </a:ext>
            </a:extLst>
          </p:cNvPr>
          <p:cNvSpPr/>
          <p:nvPr/>
        </p:nvSpPr>
        <p:spPr>
          <a:xfrm>
            <a:off x="11351260" y="5198586"/>
            <a:ext cx="251000" cy="239740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9FB61F5B-6AC7-BB67-7C6C-D4FE2AEAD9FB}"/>
              </a:ext>
            </a:extLst>
          </p:cNvPr>
          <p:cNvSpPr txBox="1"/>
          <p:nvPr/>
        </p:nvSpPr>
        <p:spPr>
          <a:xfrm>
            <a:off x="7512663" y="5206469"/>
            <a:ext cx="3532010" cy="231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000" dirty="0">
                <a:latin typeface="Akzidenz-Grotesk Pro Light" panose="02000506040000020003" pitchFamily="50" charset="0"/>
              </a:rPr>
              <a:t>Системы технического зрения</a:t>
            </a:r>
          </a:p>
        </p:txBody>
      </p:sp>
      <p:sp>
        <p:nvSpPr>
          <p:cNvPr id="131" name="Прямоугольник: скругленные углы 378">
            <a:extLst>
              <a:ext uri="{FF2B5EF4-FFF2-40B4-BE49-F238E27FC236}">
                <a16:creationId xmlns:a16="http://schemas.microsoft.com/office/drawing/2014/main" id="{C3F876E1-BC8F-BDAF-BA39-EE7DD9083B6E}"/>
              </a:ext>
            </a:extLst>
          </p:cNvPr>
          <p:cNvSpPr/>
          <p:nvPr/>
        </p:nvSpPr>
        <p:spPr>
          <a:xfrm>
            <a:off x="7529230" y="4887020"/>
            <a:ext cx="3797784" cy="283368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32" name="Прямоугольник: скругленные углы 380">
            <a:extLst>
              <a:ext uri="{FF2B5EF4-FFF2-40B4-BE49-F238E27FC236}">
                <a16:creationId xmlns:a16="http://schemas.microsoft.com/office/drawing/2014/main" id="{A2E0D06A-174E-BCB4-88FB-C712B0EF987D}"/>
              </a:ext>
            </a:extLst>
          </p:cNvPr>
          <p:cNvSpPr/>
          <p:nvPr/>
        </p:nvSpPr>
        <p:spPr>
          <a:xfrm>
            <a:off x="11633712" y="4887019"/>
            <a:ext cx="251000" cy="283368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: скругленные углы 381">
            <a:extLst>
              <a:ext uri="{FF2B5EF4-FFF2-40B4-BE49-F238E27FC236}">
                <a16:creationId xmlns:a16="http://schemas.microsoft.com/office/drawing/2014/main" id="{0B6C4B16-79DA-35F6-89EF-5839B22B68B1}"/>
              </a:ext>
            </a:extLst>
          </p:cNvPr>
          <p:cNvSpPr/>
          <p:nvPr/>
        </p:nvSpPr>
        <p:spPr>
          <a:xfrm>
            <a:off x="11353274" y="4887019"/>
            <a:ext cx="251000" cy="283368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34" name="Сектор 188">
            <a:extLst>
              <a:ext uri="{FF2B5EF4-FFF2-40B4-BE49-F238E27FC236}">
                <a16:creationId xmlns:a16="http://schemas.microsoft.com/office/drawing/2014/main" id="{FF48F40A-38C1-E692-5B32-C7DB7BB1CE2A}"/>
              </a:ext>
            </a:extLst>
          </p:cNvPr>
          <p:cNvSpPr/>
          <p:nvPr/>
        </p:nvSpPr>
        <p:spPr>
          <a:xfrm>
            <a:off x="11377321" y="4914368"/>
            <a:ext cx="189176" cy="185780"/>
          </a:xfrm>
          <a:prstGeom prst="pie">
            <a:avLst>
              <a:gd name="adj1" fmla="val 16230142"/>
              <a:gd name="adj2" fmla="val 26933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srgbClr val="000000"/>
              </a:solidFill>
              <a:latin typeface="Akzidenz-Grotesk Pro Light" panose="02000506040000020003" pitchFamily="50" charset="0"/>
            </a:endParaRPr>
          </a:p>
        </p:txBody>
      </p:sp>
      <p:sp>
        <p:nvSpPr>
          <p:cNvPr id="135" name="Сектор 189">
            <a:extLst>
              <a:ext uri="{FF2B5EF4-FFF2-40B4-BE49-F238E27FC236}">
                <a16:creationId xmlns:a16="http://schemas.microsoft.com/office/drawing/2014/main" id="{429E752A-4DA7-AABD-EF60-C719B5D49B65}"/>
              </a:ext>
            </a:extLst>
          </p:cNvPr>
          <p:cNvSpPr/>
          <p:nvPr/>
        </p:nvSpPr>
        <p:spPr>
          <a:xfrm>
            <a:off x="11636064" y="4912870"/>
            <a:ext cx="189176" cy="185780"/>
          </a:xfrm>
          <a:prstGeom prst="pie">
            <a:avLst>
              <a:gd name="adj1" fmla="val 16220543"/>
              <a:gd name="adj2" fmla="val 58939"/>
            </a:avLst>
          </a:prstGeom>
          <a:solidFill>
            <a:srgbClr val="20395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zzard M Light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0247D44-F439-BA1A-4B23-0C8CFC9643FB}"/>
              </a:ext>
            </a:extLst>
          </p:cNvPr>
          <p:cNvSpPr txBox="1"/>
          <p:nvPr/>
        </p:nvSpPr>
        <p:spPr>
          <a:xfrm>
            <a:off x="7527189" y="4877722"/>
            <a:ext cx="35320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ctr"/>
            <a:r>
              <a:rPr lang="ru-RU" sz="1000" u="none" strike="noStrike" dirty="0">
                <a:effectLst/>
                <a:latin typeface="Akzidenz-Grotesk Pro Light" panose="02000506040000020003" pitchFamily="2" charset="0"/>
              </a:rPr>
              <a:t>Магнитометрические системы</a:t>
            </a:r>
            <a:endParaRPr lang="ru-RU" sz="1000" b="0" i="0" u="none" strike="noStrike" dirty="0">
              <a:solidFill>
                <a:srgbClr val="000000"/>
              </a:solidFill>
              <a:effectLst/>
              <a:latin typeface="Akzidenz-Grotesk Pro Light" panose="02000506040000020003" pitchFamily="2" charset="0"/>
            </a:endParaRPr>
          </a:p>
        </p:txBody>
      </p:sp>
      <p:sp>
        <p:nvSpPr>
          <p:cNvPr id="137" name="Сектор 194">
            <a:extLst>
              <a:ext uri="{FF2B5EF4-FFF2-40B4-BE49-F238E27FC236}">
                <a16:creationId xmlns:a16="http://schemas.microsoft.com/office/drawing/2014/main" id="{C4E455FA-AD7D-B155-8852-42F2E4AD5C8E}"/>
              </a:ext>
            </a:extLst>
          </p:cNvPr>
          <p:cNvSpPr/>
          <p:nvPr/>
        </p:nvSpPr>
        <p:spPr>
          <a:xfrm>
            <a:off x="11371011" y="4322486"/>
            <a:ext cx="189176" cy="185780"/>
          </a:xfrm>
          <a:prstGeom prst="pie">
            <a:avLst>
              <a:gd name="adj1" fmla="val 16222784"/>
              <a:gd name="adj2" fmla="val 5349262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srgbClr val="000000"/>
              </a:solidFill>
              <a:latin typeface="Akzidenz-Grotesk Pro Light" panose="02000506040000020003" pitchFamily="50" charset="0"/>
            </a:endParaRPr>
          </a:p>
        </p:txBody>
      </p:sp>
      <p:sp>
        <p:nvSpPr>
          <p:cNvPr id="138" name="Сектор 195">
            <a:extLst>
              <a:ext uri="{FF2B5EF4-FFF2-40B4-BE49-F238E27FC236}">
                <a16:creationId xmlns:a16="http://schemas.microsoft.com/office/drawing/2014/main" id="{2AB958DE-6AE9-7F68-444A-726F400FF635}"/>
              </a:ext>
            </a:extLst>
          </p:cNvPr>
          <p:cNvSpPr/>
          <p:nvPr/>
        </p:nvSpPr>
        <p:spPr>
          <a:xfrm>
            <a:off x="11647634" y="4322480"/>
            <a:ext cx="189176" cy="185780"/>
          </a:xfrm>
          <a:prstGeom prst="pie">
            <a:avLst>
              <a:gd name="adj1" fmla="val 16220543"/>
              <a:gd name="adj2" fmla="val 5335470"/>
            </a:avLst>
          </a:prstGeom>
          <a:solidFill>
            <a:srgbClr val="20395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zzard M Light"/>
              <a:ea typeface="+mn-ea"/>
              <a:cs typeface="+mn-cs"/>
            </a:endParaRPr>
          </a:p>
        </p:txBody>
      </p:sp>
      <p:sp>
        <p:nvSpPr>
          <p:cNvPr id="139" name="Сектор 188">
            <a:extLst>
              <a:ext uri="{FF2B5EF4-FFF2-40B4-BE49-F238E27FC236}">
                <a16:creationId xmlns:a16="http://schemas.microsoft.com/office/drawing/2014/main" id="{CE28AE95-14B1-FB80-5DE7-546AFD38761D}"/>
              </a:ext>
            </a:extLst>
          </p:cNvPr>
          <p:cNvSpPr/>
          <p:nvPr/>
        </p:nvSpPr>
        <p:spPr>
          <a:xfrm>
            <a:off x="11368411" y="5219722"/>
            <a:ext cx="189176" cy="185780"/>
          </a:xfrm>
          <a:prstGeom prst="pie">
            <a:avLst>
              <a:gd name="adj1" fmla="val 16230142"/>
              <a:gd name="adj2" fmla="val 26933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srgbClr val="000000"/>
              </a:solidFill>
              <a:latin typeface="Akzidenz-Grotesk Pro Light" panose="02000506040000020003" pitchFamily="50" charset="0"/>
            </a:endParaRPr>
          </a:p>
        </p:txBody>
      </p:sp>
      <p:sp>
        <p:nvSpPr>
          <p:cNvPr id="140" name="Сектор 189">
            <a:extLst>
              <a:ext uri="{FF2B5EF4-FFF2-40B4-BE49-F238E27FC236}">
                <a16:creationId xmlns:a16="http://schemas.microsoft.com/office/drawing/2014/main" id="{E3361407-D2E6-2961-3B9E-E782028A4BE3}"/>
              </a:ext>
            </a:extLst>
          </p:cNvPr>
          <p:cNvSpPr/>
          <p:nvPr/>
        </p:nvSpPr>
        <p:spPr>
          <a:xfrm>
            <a:off x="11644086" y="5218224"/>
            <a:ext cx="189176" cy="185780"/>
          </a:xfrm>
          <a:prstGeom prst="pie">
            <a:avLst>
              <a:gd name="adj1" fmla="val 16220543"/>
              <a:gd name="adj2" fmla="val 58939"/>
            </a:avLst>
          </a:prstGeom>
          <a:solidFill>
            <a:srgbClr val="20395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zzard M Light"/>
              <a:ea typeface="+mn-ea"/>
              <a:cs typeface="+mn-cs"/>
            </a:endParaRPr>
          </a:p>
        </p:txBody>
      </p:sp>
      <p:cxnSp>
        <p:nvCxnSpPr>
          <p:cNvPr id="141" name="Соединитель: уступ 407">
            <a:extLst>
              <a:ext uri="{FF2B5EF4-FFF2-40B4-BE49-F238E27FC236}">
                <a16:creationId xmlns:a16="http://schemas.microsoft.com/office/drawing/2014/main" id="{B93E4906-EC6F-E923-2EF8-C03EA3D06D53}"/>
              </a:ext>
            </a:extLst>
          </p:cNvPr>
          <p:cNvCxnSpPr>
            <a:cxnSpLocks/>
            <a:stCxn id="144" idx="3"/>
          </p:cNvCxnSpPr>
          <p:nvPr/>
        </p:nvCxnSpPr>
        <p:spPr>
          <a:xfrm>
            <a:off x="5855364" y="5734296"/>
            <a:ext cx="1664992" cy="492111"/>
          </a:xfrm>
          <a:prstGeom prst="bentConnector3">
            <a:avLst>
              <a:gd name="adj1" fmla="val 70234"/>
            </a:avLst>
          </a:prstGeom>
          <a:ln w="19050">
            <a:solidFill>
              <a:srgbClr val="9DBEE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Соединитель: уступ 407">
            <a:extLst>
              <a:ext uri="{FF2B5EF4-FFF2-40B4-BE49-F238E27FC236}">
                <a16:creationId xmlns:a16="http://schemas.microsoft.com/office/drawing/2014/main" id="{20644653-73F7-5CE2-0D17-11809F1DB2EA}"/>
              </a:ext>
            </a:extLst>
          </p:cNvPr>
          <p:cNvCxnSpPr>
            <a:cxnSpLocks/>
            <a:stCxn id="144" idx="3"/>
            <a:endCxn id="156" idx="1"/>
          </p:cNvCxnSpPr>
          <p:nvPr/>
        </p:nvCxnSpPr>
        <p:spPr>
          <a:xfrm flipV="1">
            <a:off x="5855364" y="5613762"/>
            <a:ext cx="1683013" cy="120534"/>
          </a:xfrm>
          <a:prstGeom prst="bentConnector3">
            <a:avLst>
              <a:gd name="adj1" fmla="val 50000"/>
            </a:avLst>
          </a:prstGeom>
          <a:ln w="19050">
            <a:solidFill>
              <a:srgbClr val="9DBEE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Соединитель: уступ 407">
            <a:extLst>
              <a:ext uri="{FF2B5EF4-FFF2-40B4-BE49-F238E27FC236}">
                <a16:creationId xmlns:a16="http://schemas.microsoft.com/office/drawing/2014/main" id="{3085E327-82A7-6761-2B7F-0D84DA6101E3}"/>
              </a:ext>
            </a:extLst>
          </p:cNvPr>
          <p:cNvCxnSpPr>
            <a:cxnSpLocks/>
            <a:stCxn id="144" idx="3"/>
            <a:endCxn id="153" idx="1"/>
          </p:cNvCxnSpPr>
          <p:nvPr/>
        </p:nvCxnSpPr>
        <p:spPr>
          <a:xfrm>
            <a:off x="5855364" y="5734296"/>
            <a:ext cx="1675751" cy="197789"/>
          </a:xfrm>
          <a:prstGeom prst="bentConnector3">
            <a:avLst>
              <a:gd name="adj1" fmla="val 70008"/>
            </a:avLst>
          </a:prstGeom>
          <a:ln w="19050">
            <a:solidFill>
              <a:srgbClr val="9DBEE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Прямоугольник: скругленные углы 6">
            <a:extLst>
              <a:ext uri="{FF2B5EF4-FFF2-40B4-BE49-F238E27FC236}">
                <a16:creationId xmlns:a16="http://schemas.microsoft.com/office/drawing/2014/main" id="{780F35D8-5B4F-A04B-720B-7F49C5659AAD}"/>
              </a:ext>
            </a:extLst>
          </p:cNvPr>
          <p:cNvSpPr/>
          <p:nvPr/>
        </p:nvSpPr>
        <p:spPr>
          <a:xfrm>
            <a:off x="3413832" y="5508317"/>
            <a:ext cx="2441532" cy="451958"/>
          </a:xfrm>
          <a:prstGeom prst="roundRect">
            <a:avLst>
              <a:gd name="adj" fmla="val 4839"/>
            </a:avLst>
          </a:prstGeom>
          <a:gradFill>
            <a:gsLst>
              <a:gs pos="0">
                <a:srgbClr val="C90237"/>
              </a:gs>
              <a:gs pos="100000">
                <a:srgbClr val="022456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A13839D4-29C1-19C2-FAEB-351ED6A6D0B0}"/>
              </a:ext>
            </a:extLst>
          </p:cNvPr>
          <p:cNvSpPr txBox="1"/>
          <p:nvPr/>
        </p:nvSpPr>
        <p:spPr>
          <a:xfrm>
            <a:off x="3428541" y="5614427"/>
            <a:ext cx="2519569" cy="25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200" dirty="0">
                <a:solidFill>
                  <a:schemeClr val="bg1"/>
                </a:solidFill>
                <a:latin typeface="Akzidenz-Grotesk Pro Light" panose="02000506040000020003" pitchFamily="50" charset="0"/>
              </a:rPr>
              <a:t>Система связи</a:t>
            </a:r>
          </a:p>
        </p:txBody>
      </p:sp>
      <p:sp>
        <p:nvSpPr>
          <p:cNvPr id="146" name="Прямоугольник: скругленные углы 33">
            <a:extLst>
              <a:ext uri="{FF2B5EF4-FFF2-40B4-BE49-F238E27FC236}">
                <a16:creationId xmlns:a16="http://schemas.microsoft.com/office/drawing/2014/main" id="{8E1B11AC-2D74-F4D9-51E8-158E2CB15703}"/>
              </a:ext>
            </a:extLst>
          </p:cNvPr>
          <p:cNvSpPr/>
          <p:nvPr/>
        </p:nvSpPr>
        <p:spPr>
          <a:xfrm>
            <a:off x="6414425" y="5508317"/>
            <a:ext cx="453600" cy="451958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Прямоугольник: скругленные углы 34">
            <a:extLst>
              <a:ext uri="{FF2B5EF4-FFF2-40B4-BE49-F238E27FC236}">
                <a16:creationId xmlns:a16="http://schemas.microsoft.com/office/drawing/2014/main" id="{597B2C06-6DAC-1C96-FCB5-53A179F6B3B4}"/>
              </a:ext>
            </a:extLst>
          </p:cNvPr>
          <p:cNvSpPr/>
          <p:nvPr/>
        </p:nvSpPr>
        <p:spPr>
          <a:xfrm>
            <a:off x="5916233" y="5508317"/>
            <a:ext cx="453600" cy="451958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Прямоугольник: скругленные углы 373">
            <a:extLst>
              <a:ext uri="{FF2B5EF4-FFF2-40B4-BE49-F238E27FC236}">
                <a16:creationId xmlns:a16="http://schemas.microsoft.com/office/drawing/2014/main" id="{57964160-68FC-3A71-F5D9-1F489FC96E5D}"/>
              </a:ext>
            </a:extLst>
          </p:cNvPr>
          <p:cNvSpPr/>
          <p:nvPr/>
        </p:nvSpPr>
        <p:spPr>
          <a:xfrm>
            <a:off x="7531115" y="5506205"/>
            <a:ext cx="3797784" cy="254031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50" name="Прямоугольник: скругленные углы 375">
            <a:extLst>
              <a:ext uri="{FF2B5EF4-FFF2-40B4-BE49-F238E27FC236}">
                <a16:creationId xmlns:a16="http://schemas.microsoft.com/office/drawing/2014/main" id="{DF679FF4-2FEB-8E31-333D-0F7B2D16A400}"/>
              </a:ext>
            </a:extLst>
          </p:cNvPr>
          <p:cNvSpPr/>
          <p:nvPr/>
        </p:nvSpPr>
        <p:spPr>
          <a:xfrm>
            <a:off x="11629249" y="5506204"/>
            <a:ext cx="251000" cy="254031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Прямоугольник: скругленные углы 376">
            <a:extLst>
              <a:ext uri="{FF2B5EF4-FFF2-40B4-BE49-F238E27FC236}">
                <a16:creationId xmlns:a16="http://schemas.microsoft.com/office/drawing/2014/main" id="{54DB2982-1471-9702-8987-F0A944484309}"/>
              </a:ext>
            </a:extLst>
          </p:cNvPr>
          <p:cNvSpPr/>
          <p:nvPr/>
        </p:nvSpPr>
        <p:spPr>
          <a:xfrm>
            <a:off x="11353574" y="5506204"/>
            <a:ext cx="251000" cy="254031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53" name="Прямоугольник: скругленные углы 378">
            <a:extLst>
              <a:ext uri="{FF2B5EF4-FFF2-40B4-BE49-F238E27FC236}">
                <a16:creationId xmlns:a16="http://schemas.microsoft.com/office/drawing/2014/main" id="{EA66A8DA-6FB1-4F37-E886-676A5435FC7F}"/>
              </a:ext>
            </a:extLst>
          </p:cNvPr>
          <p:cNvSpPr/>
          <p:nvPr/>
        </p:nvSpPr>
        <p:spPr>
          <a:xfrm>
            <a:off x="7531115" y="5801151"/>
            <a:ext cx="3797784" cy="261868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54" name="Прямоугольник: скругленные углы 380">
            <a:extLst>
              <a:ext uri="{FF2B5EF4-FFF2-40B4-BE49-F238E27FC236}">
                <a16:creationId xmlns:a16="http://schemas.microsoft.com/office/drawing/2014/main" id="{B7114A01-431D-35CE-BDBD-7383A322B11F}"/>
              </a:ext>
            </a:extLst>
          </p:cNvPr>
          <p:cNvSpPr/>
          <p:nvPr/>
        </p:nvSpPr>
        <p:spPr>
          <a:xfrm>
            <a:off x="11629249" y="5801150"/>
            <a:ext cx="251000" cy="261868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Прямоугольник: скругленные углы 381">
            <a:extLst>
              <a:ext uri="{FF2B5EF4-FFF2-40B4-BE49-F238E27FC236}">
                <a16:creationId xmlns:a16="http://schemas.microsoft.com/office/drawing/2014/main" id="{2D78E6DF-3323-BBAD-79B1-DEE23EF27A08}"/>
              </a:ext>
            </a:extLst>
          </p:cNvPr>
          <p:cNvSpPr/>
          <p:nvPr/>
        </p:nvSpPr>
        <p:spPr>
          <a:xfrm>
            <a:off x="11353574" y="5801150"/>
            <a:ext cx="251000" cy="261868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3DDF519-0E9D-937E-DBDF-3205DC0AFDB1}"/>
              </a:ext>
            </a:extLst>
          </p:cNvPr>
          <p:cNvSpPr txBox="1"/>
          <p:nvPr/>
        </p:nvSpPr>
        <p:spPr>
          <a:xfrm>
            <a:off x="7538377" y="5490651"/>
            <a:ext cx="35320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ctr"/>
            <a:r>
              <a:rPr lang="ru-RU" sz="1000" b="0" u="none" strike="noStrike" dirty="0">
                <a:solidFill>
                  <a:schemeClr val="tx1"/>
                </a:solidFill>
                <a:effectLst/>
                <a:latin typeface="Akzidenz-Grotesk Pro Light" panose="02000506040000020003" pitchFamily="2" charset="0"/>
              </a:rPr>
              <a:t>Командно-телеметрические радиомодемы</a:t>
            </a:r>
            <a:endParaRPr lang="ru-RU" sz="1000" b="0" i="0" u="none" strike="noStrike" dirty="0">
              <a:solidFill>
                <a:schemeClr val="tx1"/>
              </a:solidFill>
              <a:effectLst/>
              <a:latin typeface="Akzidenz-Grotesk Pro Light" panose="02000506040000020003" pitchFamily="2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9A2553CC-BDAD-3DE9-C611-325887E52E32}"/>
              </a:ext>
            </a:extLst>
          </p:cNvPr>
          <p:cNvSpPr txBox="1"/>
          <p:nvPr/>
        </p:nvSpPr>
        <p:spPr>
          <a:xfrm>
            <a:off x="7529074" y="5807304"/>
            <a:ext cx="35320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ctr"/>
            <a:r>
              <a:rPr lang="ru-RU" sz="1000" b="0" u="none" strike="noStrike" dirty="0">
                <a:solidFill>
                  <a:schemeClr val="tx1"/>
                </a:solidFill>
                <a:effectLst/>
                <a:latin typeface="Akzidenz-Grotesk Pro Light" panose="02000506040000020003" pitchFamily="2" charset="0"/>
              </a:rPr>
              <a:t>Спутниковый канал связи</a:t>
            </a:r>
            <a:endParaRPr lang="ru-RU" sz="1000" b="0" i="0" u="none" strike="noStrike" dirty="0">
              <a:solidFill>
                <a:schemeClr val="tx1"/>
              </a:solidFill>
              <a:effectLst/>
              <a:latin typeface="Akzidenz-Grotesk Pro Light" panose="02000506040000020003" pitchFamily="2" charset="0"/>
            </a:endParaRPr>
          </a:p>
        </p:txBody>
      </p:sp>
      <p:sp>
        <p:nvSpPr>
          <p:cNvPr id="158" name="Сектор 182">
            <a:extLst>
              <a:ext uri="{FF2B5EF4-FFF2-40B4-BE49-F238E27FC236}">
                <a16:creationId xmlns:a16="http://schemas.microsoft.com/office/drawing/2014/main" id="{CF619BF6-1101-08AC-41CB-48D69E78A40D}"/>
              </a:ext>
            </a:extLst>
          </p:cNvPr>
          <p:cNvSpPr/>
          <p:nvPr/>
        </p:nvSpPr>
        <p:spPr>
          <a:xfrm>
            <a:off x="6042641" y="5614214"/>
            <a:ext cx="189176" cy="185780"/>
          </a:xfrm>
          <a:prstGeom prst="pie">
            <a:avLst>
              <a:gd name="adj1" fmla="val 16210206"/>
              <a:gd name="adj2" fmla="val 10752604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srgbClr val="000000"/>
              </a:solidFill>
              <a:latin typeface="Akzidenz-Grotesk Pro Light" panose="02000506040000020003" pitchFamily="50" charset="0"/>
            </a:endParaRPr>
          </a:p>
        </p:txBody>
      </p:sp>
      <p:sp>
        <p:nvSpPr>
          <p:cNvPr id="159" name="Сектор 183">
            <a:extLst>
              <a:ext uri="{FF2B5EF4-FFF2-40B4-BE49-F238E27FC236}">
                <a16:creationId xmlns:a16="http://schemas.microsoft.com/office/drawing/2014/main" id="{9DA96291-E6D8-98A9-F0E3-91202BA4CB67}"/>
              </a:ext>
            </a:extLst>
          </p:cNvPr>
          <p:cNvSpPr/>
          <p:nvPr/>
        </p:nvSpPr>
        <p:spPr>
          <a:xfrm>
            <a:off x="6540554" y="5615370"/>
            <a:ext cx="189176" cy="185780"/>
          </a:xfrm>
          <a:prstGeom prst="pie">
            <a:avLst>
              <a:gd name="adj1" fmla="val 16188527"/>
              <a:gd name="adj2" fmla="val 10751857"/>
            </a:avLst>
          </a:prstGeom>
          <a:solidFill>
            <a:srgbClr val="20395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zzard M Light"/>
              <a:ea typeface="+mn-ea"/>
              <a:cs typeface="+mn-cs"/>
            </a:endParaRPr>
          </a:p>
        </p:txBody>
      </p:sp>
      <p:sp>
        <p:nvSpPr>
          <p:cNvPr id="161" name="Прямоугольник: скругленные углы 378">
            <a:extLst>
              <a:ext uri="{FF2B5EF4-FFF2-40B4-BE49-F238E27FC236}">
                <a16:creationId xmlns:a16="http://schemas.microsoft.com/office/drawing/2014/main" id="{99A70FF0-FDEA-C059-7659-5002236AECA8}"/>
              </a:ext>
            </a:extLst>
          </p:cNvPr>
          <p:cNvSpPr/>
          <p:nvPr/>
        </p:nvSpPr>
        <p:spPr>
          <a:xfrm>
            <a:off x="7529230" y="6113318"/>
            <a:ext cx="3797784" cy="261868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62" name="Прямоугольник: скругленные углы 380">
            <a:extLst>
              <a:ext uri="{FF2B5EF4-FFF2-40B4-BE49-F238E27FC236}">
                <a16:creationId xmlns:a16="http://schemas.microsoft.com/office/drawing/2014/main" id="{C67D6A9E-0283-A58C-8E7A-99C137140A8F}"/>
              </a:ext>
            </a:extLst>
          </p:cNvPr>
          <p:cNvSpPr/>
          <p:nvPr/>
        </p:nvSpPr>
        <p:spPr>
          <a:xfrm>
            <a:off x="11627364" y="6113317"/>
            <a:ext cx="251000" cy="261868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Прямоугольник: скругленные углы 381">
            <a:extLst>
              <a:ext uri="{FF2B5EF4-FFF2-40B4-BE49-F238E27FC236}">
                <a16:creationId xmlns:a16="http://schemas.microsoft.com/office/drawing/2014/main" id="{74FA853F-4A9E-F009-F809-071F89C2E99F}"/>
              </a:ext>
            </a:extLst>
          </p:cNvPr>
          <p:cNvSpPr/>
          <p:nvPr/>
        </p:nvSpPr>
        <p:spPr>
          <a:xfrm>
            <a:off x="11351689" y="6113317"/>
            <a:ext cx="251000" cy="261868"/>
          </a:xfrm>
          <a:prstGeom prst="roundRect">
            <a:avLst>
              <a:gd name="adj" fmla="val 4839"/>
            </a:avLst>
          </a:prstGeom>
          <a:solidFill>
            <a:schemeClr val="bg2">
              <a:lumMod val="90000"/>
            </a:schemeClr>
          </a:solidFill>
          <a:ln w="15875" cap="rnd">
            <a:noFill/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ED02FB6D-0FFF-8B5B-1F7E-07A723FC2BD1}"/>
              </a:ext>
            </a:extLst>
          </p:cNvPr>
          <p:cNvSpPr txBox="1"/>
          <p:nvPr/>
        </p:nvSpPr>
        <p:spPr>
          <a:xfrm>
            <a:off x="7527189" y="6116798"/>
            <a:ext cx="3532010" cy="231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000" dirty="0">
                <a:latin typeface="Akzidenz-Grotesk Pro Light" panose="02000506040000020003" pitchFamily="50" charset="0"/>
              </a:rPr>
              <a:t>Антенны</a:t>
            </a:r>
          </a:p>
        </p:txBody>
      </p:sp>
      <p:sp>
        <p:nvSpPr>
          <p:cNvPr id="165" name="Сектор 194">
            <a:extLst>
              <a:ext uri="{FF2B5EF4-FFF2-40B4-BE49-F238E27FC236}">
                <a16:creationId xmlns:a16="http://schemas.microsoft.com/office/drawing/2014/main" id="{D7AC19B8-2899-67FB-EB46-213ABF04AE87}"/>
              </a:ext>
            </a:extLst>
          </p:cNvPr>
          <p:cNvSpPr/>
          <p:nvPr/>
        </p:nvSpPr>
        <p:spPr>
          <a:xfrm>
            <a:off x="11388036" y="5531716"/>
            <a:ext cx="189176" cy="185780"/>
          </a:xfrm>
          <a:prstGeom prst="pie">
            <a:avLst>
              <a:gd name="adj1" fmla="val 16222784"/>
              <a:gd name="adj2" fmla="val 5349262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srgbClr val="000000"/>
              </a:solidFill>
              <a:latin typeface="Akzidenz-Grotesk Pro Light" panose="02000506040000020003" pitchFamily="50" charset="0"/>
            </a:endParaRPr>
          </a:p>
        </p:txBody>
      </p:sp>
      <p:sp>
        <p:nvSpPr>
          <p:cNvPr id="166" name="Сектор 195">
            <a:extLst>
              <a:ext uri="{FF2B5EF4-FFF2-40B4-BE49-F238E27FC236}">
                <a16:creationId xmlns:a16="http://schemas.microsoft.com/office/drawing/2014/main" id="{93C2AE65-3478-B928-A922-CFF9E937C646}"/>
              </a:ext>
            </a:extLst>
          </p:cNvPr>
          <p:cNvSpPr/>
          <p:nvPr/>
        </p:nvSpPr>
        <p:spPr>
          <a:xfrm>
            <a:off x="11649587" y="5531710"/>
            <a:ext cx="189176" cy="185780"/>
          </a:xfrm>
          <a:prstGeom prst="pie">
            <a:avLst>
              <a:gd name="adj1" fmla="val 16220543"/>
              <a:gd name="adj2" fmla="val 5335470"/>
            </a:avLst>
          </a:prstGeom>
          <a:solidFill>
            <a:srgbClr val="20395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zzard M Light"/>
              <a:ea typeface="+mn-ea"/>
              <a:cs typeface="+mn-cs"/>
            </a:endParaRPr>
          </a:p>
        </p:txBody>
      </p:sp>
      <p:sp>
        <p:nvSpPr>
          <p:cNvPr id="167" name="Сектор 194">
            <a:extLst>
              <a:ext uri="{FF2B5EF4-FFF2-40B4-BE49-F238E27FC236}">
                <a16:creationId xmlns:a16="http://schemas.microsoft.com/office/drawing/2014/main" id="{6CDD12D3-4D35-1DCE-2F2D-D1AEB94E113B}"/>
              </a:ext>
            </a:extLst>
          </p:cNvPr>
          <p:cNvSpPr/>
          <p:nvPr/>
        </p:nvSpPr>
        <p:spPr>
          <a:xfrm>
            <a:off x="11389463" y="5843883"/>
            <a:ext cx="189176" cy="185780"/>
          </a:xfrm>
          <a:prstGeom prst="pie">
            <a:avLst>
              <a:gd name="adj1" fmla="val 16222784"/>
              <a:gd name="adj2" fmla="val 5349262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srgbClr val="000000"/>
              </a:solidFill>
              <a:latin typeface="Akzidenz-Grotesk Pro Light" panose="02000506040000020003" pitchFamily="50" charset="0"/>
            </a:endParaRPr>
          </a:p>
        </p:txBody>
      </p:sp>
      <p:sp>
        <p:nvSpPr>
          <p:cNvPr id="168" name="Сектор 195">
            <a:extLst>
              <a:ext uri="{FF2B5EF4-FFF2-40B4-BE49-F238E27FC236}">
                <a16:creationId xmlns:a16="http://schemas.microsoft.com/office/drawing/2014/main" id="{6B6C193B-B576-0448-7CBC-5286EAF04F43}"/>
              </a:ext>
            </a:extLst>
          </p:cNvPr>
          <p:cNvSpPr/>
          <p:nvPr/>
        </p:nvSpPr>
        <p:spPr>
          <a:xfrm>
            <a:off x="11651014" y="5843877"/>
            <a:ext cx="189176" cy="185780"/>
          </a:xfrm>
          <a:prstGeom prst="pie">
            <a:avLst>
              <a:gd name="adj1" fmla="val 16220543"/>
              <a:gd name="adj2" fmla="val 5335470"/>
            </a:avLst>
          </a:prstGeom>
          <a:solidFill>
            <a:srgbClr val="20395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zzard M Light"/>
              <a:ea typeface="+mn-ea"/>
              <a:cs typeface="+mn-cs"/>
            </a:endParaRPr>
          </a:p>
        </p:txBody>
      </p:sp>
      <p:sp>
        <p:nvSpPr>
          <p:cNvPr id="169" name="Сектор 203">
            <a:extLst>
              <a:ext uri="{FF2B5EF4-FFF2-40B4-BE49-F238E27FC236}">
                <a16:creationId xmlns:a16="http://schemas.microsoft.com/office/drawing/2014/main" id="{E4321C25-6BDD-0514-7584-BEF0CF74BA2B}"/>
              </a:ext>
            </a:extLst>
          </p:cNvPr>
          <p:cNvSpPr/>
          <p:nvPr/>
        </p:nvSpPr>
        <p:spPr>
          <a:xfrm>
            <a:off x="11392842" y="6127720"/>
            <a:ext cx="189176" cy="185780"/>
          </a:xfrm>
          <a:prstGeom prst="pie">
            <a:avLst>
              <a:gd name="adj1" fmla="val 16221031"/>
              <a:gd name="adj2" fmla="val 10803792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kern="0">
              <a:solidFill>
                <a:srgbClr val="000000"/>
              </a:solidFill>
              <a:latin typeface="Akzidenz-Grotesk Pro Light" panose="02000506040000020003" pitchFamily="50" charset="0"/>
            </a:endParaRPr>
          </a:p>
        </p:txBody>
      </p:sp>
      <p:sp>
        <p:nvSpPr>
          <p:cNvPr id="170" name="Сектор 204">
            <a:extLst>
              <a:ext uri="{FF2B5EF4-FFF2-40B4-BE49-F238E27FC236}">
                <a16:creationId xmlns:a16="http://schemas.microsoft.com/office/drawing/2014/main" id="{C8BC5D5C-69CE-BA18-40EB-78CE32E4291B}"/>
              </a:ext>
            </a:extLst>
          </p:cNvPr>
          <p:cNvSpPr/>
          <p:nvPr/>
        </p:nvSpPr>
        <p:spPr>
          <a:xfrm>
            <a:off x="11654393" y="6127933"/>
            <a:ext cx="189176" cy="185780"/>
          </a:xfrm>
          <a:prstGeom prst="pie">
            <a:avLst>
              <a:gd name="adj1" fmla="val 16100987"/>
              <a:gd name="adj2" fmla="val 5374692"/>
            </a:avLst>
          </a:prstGeom>
          <a:solidFill>
            <a:srgbClr val="20395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zzard M Light"/>
              <a:ea typeface="+mn-ea"/>
              <a:cs typeface="+mn-cs"/>
            </a:endParaRPr>
          </a:p>
        </p:txBody>
      </p:sp>
      <p:sp>
        <p:nvSpPr>
          <p:cNvPr id="171" name="Овал 170">
            <a:extLst>
              <a:ext uri="{FF2B5EF4-FFF2-40B4-BE49-F238E27FC236}">
                <a16:creationId xmlns:a16="http://schemas.microsoft.com/office/drawing/2014/main" id="{8C4DE09F-7524-04EC-C827-9A2D2E218B87}"/>
              </a:ext>
            </a:extLst>
          </p:cNvPr>
          <p:cNvSpPr/>
          <p:nvPr/>
        </p:nvSpPr>
        <p:spPr>
          <a:xfrm>
            <a:off x="401928" y="4397924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2" name="Овал 171">
            <a:extLst>
              <a:ext uri="{FF2B5EF4-FFF2-40B4-BE49-F238E27FC236}">
                <a16:creationId xmlns:a16="http://schemas.microsoft.com/office/drawing/2014/main" id="{02C2F5FF-3895-D442-9216-EB8065AD7924}"/>
              </a:ext>
            </a:extLst>
          </p:cNvPr>
          <p:cNvSpPr/>
          <p:nvPr/>
        </p:nvSpPr>
        <p:spPr>
          <a:xfrm>
            <a:off x="10286189" y="1723575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623FF9B8-73F1-D63A-3FC3-D4F0AE3C7C62}"/>
              </a:ext>
            </a:extLst>
          </p:cNvPr>
          <p:cNvSpPr/>
          <p:nvPr/>
        </p:nvSpPr>
        <p:spPr>
          <a:xfrm>
            <a:off x="9028955" y="2016011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B1B7F7C6-D85E-F6CF-3C10-FEE375916E73}"/>
              </a:ext>
            </a:extLst>
          </p:cNvPr>
          <p:cNvSpPr/>
          <p:nvPr/>
        </p:nvSpPr>
        <p:spPr>
          <a:xfrm>
            <a:off x="8820278" y="2334933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ED5EFE2E-EA22-06AB-7C39-D06DEFF07698}"/>
              </a:ext>
            </a:extLst>
          </p:cNvPr>
          <p:cNvSpPr/>
          <p:nvPr/>
        </p:nvSpPr>
        <p:spPr>
          <a:xfrm>
            <a:off x="8843137" y="2628938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Овал 175">
            <a:extLst>
              <a:ext uri="{FF2B5EF4-FFF2-40B4-BE49-F238E27FC236}">
                <a16:creationId xmlns:a16="http://schemas.microsoft.com/office/drawing/2014/main" id="{117FCCE7-D384-1A42-3F2C-47366DDF8230}"/>
              </a:ext>
            </a:extLst>
          </p:cNvPr>
          <p:cNvSpPr/>
          <p:nvPr/>
        </p:nvSpPr>
        <p:spPr>
          <a:xfrm>
            <a:off x="9006095" y="2922562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7" name="Овал 176">
            <a:extLst>
              <a:ext uri="{FF2B5EF4-FFF2-40B4-BE49-F238E27FC236}">
                <a16:creationId xmlns:a16="http://schemas.microsoft.com/office/drawing/2014/main" id="{CD94164F-532B-2F5D-4BC6-F2B031E0F00A}"/>
              </a:ext>
            </a:extLst>
          </p:cNvPr>
          <p:cNvSpPr/>
          <p:nvPr/>
        </p:nvSpPr>
        <p:spPr>
          <a:xfrm>
            <a:off x="8553518" y="3212721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8" name="Овал 177">
            <a:extLst>
              <a:ext uri="{FF2B5EF4-FFF2-40B4-BE49-F238E27FC236}">
                <a16:creationId xmlns:a16="http://schemas.microsoft.com/office/drawing/2014/main" id="{A858A60E-E86E-CEEF-C398-BDD41C21ED59}"/>
              </a:ext>
            </a:extLst>
          </p:cNvPr>
          <p:cNvSpPr/>
          <p:nvPr/>
        </p:nvSpPr>
        <p:spPr>
          <a:xfrm>
            <a:off x="9509341" y="3493774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9" name="Овал 178">
            <a:extLst>
              <a:ext uri="{FF2B5EF4-FFF2-40B4-BE49-F238E27FC236}">
                <a16:creationId xmlns:a16="http://schemas.microsoft.com/office/drawing/2014/main" id="{60D6EE23-4688-9EE4-FD2B-64FC8EC9E47A}"/>
              </a:ext>
            </a:extLst>
          </p:cNvPr>
          <p:cNvSpPr/>
          <p:nvPr/>
        </p:nvSpPr>
        <p:spPr>
          <a:xfrm>
            <a:off x="11015365" y="4112780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0" name="Овал 179">
            <a:extLst>
              <a:ext uri="{FF2B5EF4-FFF2-40B4-BE49-F238E27FC236}">
                <a16:creationId xmlns:a16="http://schemas.microsoft.com/office/drawing/2014/main" id="{F1AA0CAD-D978-7F0A-0CAB-3DA9D729207B}"/>
              </a:ext>
            </a:extLst>
          </p:cNvPr>
          <p:cNvSpPr/>
          <p:nvPr/>
        </p:nvSpPr>
        <p:spPr>
          <a:xfrm>
            <a:off x="10240470" y="4397715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1" name="Овал 180">
            <a:extLst>
              <a:ext uri="{FF2B5EF4-FFF2-40B4-BE49-F238E27FC236}">
                <a16:creationId xmlns:a16="http://schemas.microsoft.com/office/drawing/2014/main" id="{DBABF17F-8ACE-9987-5439-E20448DB934D}"/>
              </a:ext>
            </a:extLst>
          </p:cNvPr>
          <p:cNvSpPr/>
          <p:nvPr/>
        </p:nvSpPr>
        <p:spPr>
          <a:xfrm>
            <a:off x="8690151" y="4706714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2" name="Овал 181">
            <a:extLst>
              <a:ext uri="{FF2B5EF4-FFF2-40B4-BE49-F238E27FC236}">
                <a16:creationId xmlns:a16="http://schemas.microsoft.com/office/drawing/2014/main" id="{596B0059-5D10-B10A-B9D6-64096F45DF99}"/>
              </a:ext>
            </a:extLst>
          </p:cNvPr>
          <p:cNvSpPr/>
          <p:nvPr/>
        </p:nvSpPr>
        <p:spPr>
          <a:xfrm>
            <a:off x="9349816" y="5000184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3" name="Овал 182">
            <a:extLst>
              <a:ext uri="{FF2B5EF4-FFF2-40B4-BE49-F238E27FC236}">
                <a16:creationId xmlns:a16="http://schemas.microsoft.com/office/drawing/2014/main" id="{E859B0A4-088B-8BD0-C584-0CDA436C9587}"/>
              </a:ext>
            </a:extLst>
          </p:cNvPr>
          <p:cNvSpPr/>
          <p:nvPr/>
        </p:nvSpPr>
        <p:spPr>
          <a:xfrm>
            <a:off x="9326956" y="5308656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4" name="Овал 183">
            <a:extLst>
              <a:ext uri="{FF2B5EF4-FFF2-40B4-BE49-F238E27FC236}">
                <a16:creationId xmlns:a16="http://schemas.microsoft.com/office/drawing/2014/main" id="{315DA9F1-EC19-4DF4-E537-00F86EB69B82}"/>
              </a:ext>
            </a:extLst>
          </p:cNvPr>
          <p:cNvSpPr/>
          <p:nvPr/>
        </p:nvSpPr>
        <p:spPr>
          <a:xfrm>
            <a:off x="10077233" y="5595573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5" name="Овал 184">
            <a:extLst>
              <a:ext uri="{FF2B5EF4-FFF2-40B4-BE49-F238E27FC236}">
                <a16:creationId xmlns:a16="http://schemas.microsoft.com/office/drawing/2014/main" id="{FC7296F0-823B-3011-B6F9-89116E885FEF}"/>
              </a:ext>
            </a:extLst>
          </p:cNvPr>
          <p:cNvSpPr/>
          <p:nvPr/>
        </p:nvSpPr>
        <p:spPr>
          <a:xfrm>
            <a:off x="9081708" y="5910521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6" name="Овал 185">
            <a:extLst>
              <a:ext uri="{FF2B5EF4-FFF2-40B4-BE49-F238E27FC236}">
                <a16:creationId xmlns:a16="http://schemas.microsoft.com/office/drawing/2014/main" id="{BC60389A-77F1-4642-1B4C-8CE27D1DA75E}"/>
              </a:ext>
            </a:extLst>
          </p:cNvPr>
          <p:cNvSpPr/>
          <p:nvPr/>
        </p:nvSpPr>
        <p:spPr>
          <a:xfrm>
            <a:off x="8156452" y="6193217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2FF82C83-28B4-F2DF-509F-FBEBF260620A}"/>
              </a:ext>
            </a:extLst>
          </p:cNvPr>
          <p:cNvSpPr txBox="1"/>
          <p:nvPr/>
        </p:nvSpPr>
        <p:spPr>
          <a:xfrm>
            <a:off x="514884" y="4268121"/>
            <a:ext cx="2603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0000"/>
                </a:solidFill>
              </a:rPr>
              <a:t>Комплектующие, унифицированные для нескольких изготовителей (производственная </a:t>
            </a:r>
            <a:br>
              <a:rPr lang="ru-RU" sz="800" dirty="0">
                <a:solidFill>
                  <a:srgbClr val="000000"/>
                </a:solidFill>
              </a:rPr>
            </a:br>
            <a:r>
              <a:rPr lang="ru-RU" sz="800" dirty="0">
                <a:solidFill>
                  <a:srgbClr val="000000"/>
                </a:solidFill>
              </a:rPr>
              <a:t>и технологическая кооперация)</a:t>
            </a:r>
          </a:p>
        </p:txBody>
      </p:sp>
      <p:sp>
        <p:nvSpPr>
          <p:cNvPr id="21" name="Номер слайда 1">
            <a:extLst>
              <a:ext uri="{FF2B5EF4-FFF2-40B4-BE49-F238E27FC236}">
                <a16:creationId xmlns:a16="http://schemas.microsoft.com/office/drawing/2014/main" id="{2C98CCE7-2153-0FCD-6663-C3F4D9CF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8526" y="6492875"/>
            <a:ext cx="2743200" cy="365125"/>
          </a:xfrm>
        </p:spPr>
        <p:txBody>
          <a:bodyPr/>
          <a:lstStyle/>
          <a:p>
            <a:fld id="{055F1B5F-4F04-4BBB-80BC-CF17F5D9F7BF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004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D614677-F6DE-148F-2E95-FE47F38B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035" y="0"/>
            <a:ext cx="8534401" cy="625884"/>
          </a:xfrm>
        </p:spPr>
        <p:txBody>
          <a:bodyPr>
            <a:normAutofit/>
          </a:bodyPr>
          <a:lstStyle/>
          <a:p>
            <a:r>
              <a:rPr lang="ru-RU" dirty="0">
                <a:latin typeface="+mn-lt"/>
              </a:rPr>
              <a:t>Повышение уровня локализации через требование по «</a:t>
            </a:r>
            <a:r>
              <a:rPr lang="ru-RU" dirty="0" err="1">
                <a:latin typeface="+mn-lt"/>
              </a:rPr>
              <a:t>российскости</a:t>
            </a:r>
            <a:r>
              <a:rPr lang="ru-RU" dirty="0">
                <a:latin typeface="+mn-lt"/>
              </a:rPr>
              <a:t>»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91355C59-F924-733A-D35F-A2EAF472E356}"/>
              </a:ext>
            </a:extLst>
          </p:cNvPr>
          <p:cNvGraphicFramePr>
            <a:graphicFrameLocks noGrp="1"/>
          </p:cNvGraphicFramePr>
          <p:nvPr/>
        </p:nvGraphicFramePr>
        <p:xfrm>
          <a:off x="250246" y="1275644"/>
          <a:ext cx="5605122" cy="47836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15983">
                  <a:extLst>
                    <a:ext uri="{9D8B030D-6E8A-4147-A177-3AD203B41FA5}">
                      <a16:colId xmlns:a16="http://schemas.microsoft.com/office/drawing/2014/main" val="1861936545"/>
                    </a:ext>
                  </a:extLst>
                </a:gridCol>
                <a:gridCol w="989139">
                  <a:extLst>
                    <a:ext uri="{9D8B030D-6E8A-4147-A177-3AD203B41FA5}">
                      <a16:colId xmlns:a16="http://schemas.microsoft.com/office/drawing/2014/main" val="2455471142"/>
                    </a:ext>
                  </a:extLst>
                </a:gridCol>
              </a:tblGrid>
              <a:tr h="64923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u="none" strike="noStrike" kern="1200" dirty="0">
                          <a:solidFill>
                            <a:srgbClr val="022456"/>
                          </a:solidFill>
                          <a:effectLst/>
                          <a:latin typeface="Clear Sans (Основной текст)"/>
                          <a:ea typeface="+mn-ea"/>
                          <a:cs typeface="+mn-cs"/>
                        </a:rPr>
                        <a:t>БАЛЛЬНАЯ СИСТЕМА</a:t>
                      </a:r>
                    </a:p>
                    <a:p>
                      <a:pPr algn="ctr"/>
                      <a:r>
                        <a:rPr lang="ru-RU" sz="1200" b="1" u="none" strike="noStrike" kern="1200" dirty="0">
                          <a:solidFill>
                            <a:srgbClr val="022456"/>
                          </a:solidFill>
                          <a:effectLst/>
                          <a:latin typeface="Clear Sans (Основной текст)"/>
                          <a:ea typeface="+mn-ea"/>
                          <a:cs typeface="+mn-cs"/>
                        </a:rPr>
                        <a:t>(на примере легкого самолета)</a:t>
                      </a:r>
                    </a:p>
                  </a:txBody>
                  <a:tcPr marL="9310" marR="9310" marT="931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lear Sans (Основной текст)"/>
                      </a:endParaRPr>
                    </a:p>
                  </a:txBody>
                  <a:tcPr marL="9310" marR="9310" marT="9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902638"/>
                  </a:ext>
                </a:extLst>
              </a:tr>
              <a:tr h="6373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22456"/>
                          </a:solidFill>
                          <a:effectLst/>
                          <a:latin typeface="Clear Sans (Основной текст)"/>
                        </a:rPr>
                        <a:t>Наименование комплектующего</a:t>
                      </a:r>
                      <a:endParaRPr lang="ru-RU" sz="1200" b="1" i="0" u="none" strike="noStrike" dirty="0">
                        <a:solidFill>
                          <a:srgbClr val="022456"/>
                        </a:solidFill>
                        <a:effectLst/>
                        <a:latin typeface="Clear Sans (Основной текст)"/>
                      </a:endParaRPr>
                    </a:p>
                  </a:txBody>
                  <a:tcPr marL="9310" marR="9310" marT="931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22456"/>
                          </a:solidFill>
                          <a:effectLst/>
                          <a:latin typeface="Clear Sans (Основной текст)"/>
                        </a:rPr>
                        <a:t>Кол-во баллов</a:t>
                      </a:r>
                      <a:endParaRPr lang="ru-RU" sz="1200" b="1" i="0" u="none" strike="noStrike" dirty="0">
                        <a:solidFill>
                          <a:srgbClr val="022456"/>
                        </a:solidFill>
                        <a:effectLst/>
                        <a:latin typeface="Clear Sans (Основной текст)"/>
                      </a:endParaRPr>
                    </a:p>
                  </a:txBody>
                  <a:tcPr marL="9310" marR="9310" marT="931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8255301"/>
                  </a:ext>
                </a:extLst>
              </a:tr>
              <a:tr h="33155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Фюзеляж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10" marR="9310" marT="931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22456"/>
                          </a:solidFill>
                          <a:effectLst/>
                          <a:latin typeface="Clear Sans (Основной текст)"/>
                        </a:rPr>
                        <a:t>200</a:t>
                      </a:r>
                      <a:endParaRPr lang="ru-RU" sz="1400" b="0" i="0" u="none" strike="noStrike" dirty="0">
                        <a:solidFill>
                          <a:srgbClr val="022456"/>
                        </a:solidFill>
                        <a:effectLst/>
                        <a:latin typeface="Clear Sans (Основной текст)"/>
                      </a:endParaRPr>
                    </a:p>
                  </a:txBody>
                  <a:tcPr marL="9310" marR="9310" marT="931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108609"/>
                  </a:ext>
                </a:extLst>
              </a:tr>
              <a:tr h="33155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Крыло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10" marR="9310" marT="931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22456"/>
                          </a:solidFill>
                          <a:effectLst/>
                          <a:latin typeface="Clear Sans (Основной текст)"/>
                        </a:rPr>
                        <a:t>200</a:t>
                      </a:r>
                      <a:endParaRPr lang="ru-RU" sz="1400" b="0" i="0" u="none" strike="noStrike" dirty="0">
                        <a:solidFill>
                          <a:srgbClr val="022456"/>
                        </a:solidFill>
                        <a:effectLst/>
                        <a:latin typeface="Clear Sans (Основной текст)"/>
                      </a:endParaRPr>
                    </a:p>
                  </a:txBody>
                  <a:tcPr marL="9310" marR="9310" marT="931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6774317"/>
                  </a:ext>
                </a:extLst>
              </a:tr>
              <a:tr h="33155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Силовая установка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10" marR="9310" marT="931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22456"/>
                          </a:solidFill>
                          <a:effectLst/>
                          <a:latin typeface="Clear Sans (Основной текст)"/>
                        </a:rPr>
                        <a:t>300</a:t>
                      </a:r>
                      <a:endParaRPr lang="ru-RU" sz="1400" b="0" i="0" u="none" strike="noStrike" dirty="0">
                        <a:solidFill>
                          <a:srgbClr val="022456"/>
                        </a:solidFill>
                        <a:effectLst/>
                        <a:latin typeface="Clear Sans (Основной текст)"/>
                      </a:endParaRPr>
                    </a:p>
                  </a:txBody>
                  <a:tcPr marL="9310" marR="9310" marT="931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724635"/>
                  </a:ext>
                </a:extLst>
              </a:tr>
              <a:tr h="33155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Воздушные винты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10" marR="9310" marT="931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22456"/>
                          </a:solidFill>
                          <a:effectLst/>
                          <a:latin typeface="Clear Sans (Основной текст)"/>
                        </a:rPr>
                        <a:t>200</a:t>
                      </a:r>
                      <a:endParaRPr lang="ru-RU" sz="1400" b="0" i="0" u="none" strike="noStrike" dirty="0">
                        <a:solidFill>
                          <a:srgbClr val="022456"/>
                        </a:solidFill>
                        <a:effectLst/>
                        <a:latin typeface="Clear Sans (Основной текст)"/>
                      </a:endParaRPr>
                    </a:p>
                  </a:txBody>
                  <a:tcPr marL="9310" marR="9310" marT="931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9267343"/>
                  </a:ext>
                </a:extLst>
              </a:tr>
              <a:tr h="33155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Система электроснабжения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10" marR="9310" marT="931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22456"/>
                          </a:solidFill>
                          <a:effectLst/>
                          <a:latin typeface="Clear Sans (Основной текст)"/>
                        </a:rPr>
                        <a:t>200</a:t>
                      </a:r>
                      <a:endParaRPr lang="ru-RU" sz="1400" b="0" i="0" u="none" strike="noStrike" dirty="0">
                        <a:solidFill>
                          <a:srgbClr val="022456"/>
                        </a:solidFill>
                        <a:effectLst/>
                        <a:latin typeface="Clear Sans (Основной текст)"/>
                      </a:endParaRPr>
                    </a:p>
                  </a:txBody>
                  <a:tcPr marL="9310" marR="9310" marT="931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429987"/>
                  </a:ext>
                </a:extLst>
              </a:tr>
              <a:tr h="33155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Бортовая система управления полетом БВС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10" marR="9310" marT="931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22456"/>
                          </a:solidFill>
                          <a:effectLst/>
                          <a:latin typeface="Clear Sans (Основной текст)"/>
                        </a:rPr>
                        <a:t>300</a:t>
                      </a:r>
                      <a:endParaRPr lang="ru-RU" sz="1400" b="0" i="0" u="none" strike="noStrike" dirty="0">
                        <a:solidFill>
                          <a:srgbClr val="022456"/>
                        </a:solidFill>
                        <a:effectLst/>
                        <a:latin typeface="Clear Sans (Основной текст)"/>
                      </a:endParaRPr>
                    </a:p>
                  </a:txBody>
                  <a:tcPr marL="9310" marR="9310" marT="931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958910"/>
                  </a:ext>
                </a:extLst>
              </a:tr>
              <a:tr h="51308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Бортовая система идентификации и автоматического уклонения от столкновений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10" marR="9310" marT="931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22456"/>
                          </a:solidFill>
                          <a:effectLst/>
                          <a:latin typeface="Clear Sans (Основной текст)"/>
                        </a:rPr>
                        <a:t>200</a:t>
                      </a:r>
                      <a:endParaRPr lang="ru-RU" sz="1400" b="0" i="0" u="none" strike="noStrike" dirty="0">
                        <a:solidFill>
                          <a:srgbClr val="022456"/>
                        </a:solidFill>
                        <a:effectLst/>
                        <a:latin typeface="Clear Sans (Основной текст)"/>
                      </a:endParaRPr>
                    </a:p>
                  </a:txBody>
                  <a:tcPr marL="9310" marR="9310" marT="931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309183"/>
                  </a:ext>
                </a:extLst>
              </a:tr>
              <a:tr h="33155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Исполнительные механизмы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10" marR="9310" marT="931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22456"/>
                          </a:solidFill>
                          <a:effectLst/>
                          <a:latin typeface="Clear Sans (Основной текст)"/>
                        </a:rPr>
                        <a:t>200</a:t>
                      </a:r>
                      <a:endParaRPr lang="ru-RU" sz="1400" b="0" i="0" u="none" strike="noStrike" dirty="0">
                        <a:solidFill>
                          <a:srgbClr val="022456"/>
                        </a:solidFill>
                        <a:effectLst/>
                        <a:latin typeface="Clear Sans (Основной текст)"/>
                      </a:endParaRPr>
                    </a:p>
                  </a:txBody>
                  <a:tcPr marL="9310" marR="9310" marT="931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55241"/>
                  </a:ext>
                </a:extLst>
              </a:tr>
              <a:tr h="33155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Контроллер управления БВС оператора </a:t>
                      </a:r>
                    </a:p>
                  </a:txBody>
                  <a:tcPr marL="9310" marR="9310" marT="931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>
                          <a:solidFill>
                            <a:srgbClr val="022456"/>
                          </a:solidFill>
                          <a:effectLst/>
                          <a:latin typeface="Clear Sans (Основной текст)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9310" marR="9310" marT="931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594760"/>
                  </a:ext>
                </a:extLst>
              </a:tr>
              <a:tr h="33155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Шасси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10" marR="9310" marT="931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22456"/>
                          </a:solidFill>
                          <a:effectLst/>
                          <a:latin typeface="Clear Sans (Основной текст)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22456"/>
                        </a:solidFill>
                        <a:effectLst/>
                        <a:latin typeface="Clear Sans (Основной текст)"/>
                      </a:endParaRPr>
                    </a:p>
                  </a:txBody>
                  <a:tcPr marL="9310" marR="9310" marT="931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6405231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081C0EF-A790-5BAF-95F2-B2C24A352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8526" y="6492875"/>
            <a:ext cx="2743200" cy="365125"/>
          </a:xfrm>
        </p:spPr>
        <p:txBody>
          <a:bodyPr/>
          <a:lstStyle/>
          <a:p>
            <a:fld id="{055F1B5F-4F04-4BBB-80BC-CF17F5D9F7BF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523177C-A9FD-6CDC-8234-3B172C0914B5}"/>
              </a:ext>
            </a:extLst>
          </p:cNvPr>
          <p:cNvGraphicFramePr>
            <a:graphicFrameLocks noGrp="1"/>
          </p:cNvGraphicFramePr>
          <p:nvPr/>
        </p:nvGraphicFramePr>
        <p:xfrm>
          <a:off x="6250699" y="1282370"/>
          <a:ext cx="5605124" cy="4776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5772">
                  <a:extLst>
                    <a:ext uri="{9D8B030D-6E8A-4147-A177-3AD203B41FA5}">
                      <a16:colId xmlns:a16="http://schemas.microsoft.com/office/drawing/2014/main" val="1861936545"/>
                    </a:ext>
                  </a:extLst>
                </a:gridCol>
                <a:gridCol w="1111623">
                  <a:extLst>
                    <a:ext uri="{9D8B030D-6E8A-4147-A177-3AD203B41FA5}">
                      <a16:colId xmlns:a16="http://schemas.microsoft.com/office/drawing/2014/main" val="2455471142"/>
                    </a:ext>
                  </a:extLst>
                </a:gridCol>
                <a:gridCol w="1039906">
                  <a:extLst>
                    <a:ext uri="{9D8B030D-6E8A-4147-A177-3AD203B41FA5}">
                      <a16:colId xmlns:a16="http://schemas.microsoft.com/office/drawing/2014/main" val="3752408618"/>
                    </a:ext>
                  </a:extLst>
                </a:gridCol>
                <a:gridCol w="1187823">
                  <a:extLst>
                    <a:ext uri="{9D8B030D-6E8A-4147-A177-3AD203B41FA5}">
                      <a16:colId xmlns:a16="http://schemas.microsoft.com/office/drawing/2014/main" val="3759707737"/>
                    </a:ext>
                  </a:extLst>
                </a:gridCol>
              </a:tblGrid>
              <a:tr h="1445098">
                <a:tc grid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u="none" strike="noStrike" kern="1200" dirty="0">
                          <a:solidFill>
                            <a:srgbClr val="022456"/>
                          </a:solidFill>
                          <a:effectLst/>
                          <a:latin typeface="Clear Sans (Основной текст)"/>
                          <a:ea typeface="+mn-ea"/>
                          <a:cs typeface="+mn-cs"/>
                        </a:rPr>
                        <a:t>НЕОБХОДИМОЕ ЗНАЧЕНИЕ БАЛЛОВ</a:t>
                      </a:r>
                    </a:p>
                    <a:p>
                      <a:pPr algn="ctr"/>
                      <a:r>
                        <a:rPr lang="ru-RU" sz="1200" b="1" u="none" strike="noStrike" kern="1200" dirty="0">
                          <a:solidFill>
                            <a:srgbClr val="022456"/>
                          </a:solidFill>
                          <a:effectLst/>
                          <a:latin typeface="Clear Sans (Основной текст)"/>
                          <a:ea typeface="+mn-ea"/>
                          <a:cs typeface="+mn-cs"/>
                        </a:rPr>
                        <a:t>(помимо обязательных условий по наличию прав на конструкторскую документацию, использование российского ПО для управления и контроля полетом БВС и наличию сервисного центра)</a:t>
                      </a:r>
                    </a:p>
                  </a:txBody>
                  <a:tcPr marL="9310" marR="9310" marT="931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lear Sans (Основной текст)"/>
                      </a:endParaRPr>
                    </a:p>
                  </a:txBody>
                  <a:tcPr marL="9310" marR="9310" marT="931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u="none" strike="noStrike" kern="1200" dirty="0">
                        <a:solidFill>
                          <a:srgbClr val="022456"/>
                        </a:solidFill>
                        <a:effectLst/>
                        <a:latin typeface="Clear Sans (Основной текст)"/>
                        <a:ea typeface="+mn-ea"/>
                        <a:cs typeface="+mn-cs"/>
                      </a:endParaRPr>
                    </a:p>
                  </a:txBody>
                  <a:tcPr marL="9310" marR="9310" marT="931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u="none" strike="noStrike" kern="1200" dirty="0">
                        <a:solidFill>
                          <a:srgbClr val="022456"/>
                        </a:solidFill>
                        <a:effectLst/>
                        <a:latin typeface="Clear Sans (Основной текст)"/>
                        <a:ea typeface="+mn-ea"/>
                        <a:cs typeface="+mn-cs"/>
                      </a:endParaRPr>
                    </a:p>
                  </a:txBody>
                  <a:tcPr marL="9310" marR="9310" marT="931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902638"/>
                  </a:ext>
                </a:extLst>
              </a:tr>
              <a:tr h="4462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22456"/>
                          </a:solidFill>
                          <a:effectLst/>
                          <a:latin typeface="Clear Sans (Основной текст)"/>
                        </a:rPr>
                        <a:t>Типы БАС</a:t>
                      </a:r>
                    </a:p>
                  </a:txBody>
                  <a:tcPr marL="9310" marR="9310" marT="931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22456"/>
                          </a:solidFill>
                          <a:effectLst/>
                          <a:latin typeface="Clear Sans (Основной текст)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22456"/>
                        </a:solidFill>
                        <a:effectLst/>
                        <a:latin typeface="Clear Sans (Основной текст)"/>
                      </a:endParaRPr>
                    </a:p>
                  </a:txBody>
                  <a:tcPr marL="9310" marR="9310" marT="931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22456"/>
                          </a:solidFill>
                          <a:effectLst/>
                          <a:latin typeface="Clear Sans (Основной текст)"/>
                        </a:rPr>
                        <a:t>2025</a:t>
                      </a:r>
                    </a:p>
                  </a:txBody>
                  <a:tcPr marL="9310" marR="9310" marT="931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22456"/>
                          </a:solidFill>
                          <a:effectLst/>
                          <a:latin typeface="Clear Sans (Основной текст)"/>
                        </a:rPr>
                        <a:t>2026</a:t>
                      </a:r>
                    </a:p>
                  </a:txBody>
                  <a:tcPr marL="9310" marR="9310" marT="931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8255301"/>
                  </a:ext>
                </a:extLst>
              </a:tr>
              <a:tr h="621068">
                <a:tc>
                  <a:txBody>
                    <a:bodyPr/>
                    <a:lstStyle/>
                    <a:p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Легкие</a:t>
                      </a:r>
                    </a:p>
                    <a:p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самолетного типа</a:t>
                      </a:r>
                    </a:p>
                  </a:txBody>
                  <a:tcPr marL="9310" marR="9310" marT="931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22456"/>
                          </a:solidFill>
                          <a:effectLst/>
                          <a:latin typeface="Clear Sans (Основной текст)"/>
                        </a:rPr>
                        <a:t>600</a:t>
                      </a:r>
                      <a:endParaRPr lang="ru-RU" sz="1400" b="0" i="0" u="none" strike="noStrike" dirty="0">
                        <a:solidFill>
                          <a:srgbClr val="022456"/>
                        </a:solidFill>
                        <a:effectLst/>
                        <a:latin typeface="Clear Sans (Основной текст)"/>
                      </a:endParaRPr>
                    </a:p>
                  </a:txBody>
                  <a:tcPr marL="9310" marR="9310" marT="931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22456"/>
                          </a:solidFill>
                          <a:effectLst/>
                          <a:latin typeface="Clear Sans (Основной текст)"/>
                        </a:rPr>
                        <a:t>1 100</a:t>
                      </a:r>
                    </a:p>
                  </a:txBody>
                  <a:tcPr marL="9310" marR="9310" marT="931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22456"/>
                          </a:solidFill>
                          <a:effectLst/>
                          <a:latin typeface="Clear Sans (Основной текст)"/>
                        </a:rPr>
                        <a:t>1 400</a:t>
                      </a:r>
                    </a:p>
                  </a:txBody>
                  <a:tcPr marL="9310" marR="9310" marT="931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108609"/>
                  </a:ext>
                </a:extLst>
              </a:tr>
              <a:tr h="621068">
                <a:tc>
                  <a:txBody>
                    <a:bodyPr/>
                    <a:lstStyle/>
                    <a:p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Средние и тяжелые</a:t>
                      </a:r>
                    </a:p>
                    <a:p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самолетного типа</a:t>
                      </a:r>
                    </a:p>
                  </a:txBody>
                  <a:tcPr marL="9310" marR="9310" marT="931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22456"/>
                          </a:solidFill>
                          <a:effectLst/>
                          <a:latin typeface="Clear Sans (Основной текст)"/>
                        </a:rPr>
                        <a:t>400</a:t>
                      </a:r>
                      <a:endParaRPr lang="ru-RU" sz="1400" b="0" i="0" u="none" strike="noStrike" dirty="0">
                        <a:solidFill>
                          <a:srgbClr val="022456"/>
                        </a:solidFill>
                        <a:effectLst/>
                        <a:latin typeface="Clear Sans (Основной текст)"/>
                      </a:endParaRPr>
                    </a:p>
                  </a:txBody>
                  <a:tcPr marL="9310" marR="9310" marT="931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22456"/>
                          </a:solidFill>
                          <a:effectLst/>
                          <a:latin typeface="Clear Sans (Основной текст)"/>
                        </a:rPr>
                        <a:t>600</a:t>
                      </a:r>
                    </a:p>
                  </a:txBody>
                  <a:tcPr marL="9310" marR="9310" marT="931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22456"/>
                          </a:solidFill>
                          <a:effectLst/>
                          <a:latin typeface="Clear Sans (Основной текст)"/>
                        </a:rPr>
                        <a:t>1 700</a:t>
                      </a:r>
                    </a:p>
                  </a:txBody>
                  <a:tcPr marL="9310" marR="9310" marT="931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6774317"/>
                  </a:ext>
                </a:extLst>
              </a:tr>
              <a:tr h="401326">
                <a:tc>
                  <a:txBody>
                    <a:bodyPr/>
                    <a:lstStyle/>
                    <a:p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Вертолетного типа</a:t>
                      </a:r>
                    </a:p>
                  </a:txBody>
                  <a:tcPr marL="9310" marR="9310" marT="931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22456"/>
                          </a:solidFill>
                          <a:effectLst/>
                          <a:latin typeface="Clear Sans (Основной текст)"/>
                        </a:rPr>
                        <a:t>800</a:t>
                      </a:r>
                      <a:endParaRPr lang="ru-RU" sz="1400" b="0" i="0" u="none" strike="noStrike" dirty="0">
                        <a:solidFill>
                          <a:srgbClr val="022456"/>
                        </a:solidFill>
                        <a:effectLst/>
                        <a:latin typeface="Clear Sans (Основной текст)"/>
                      </a:endParaRPr>
                    </a:p>
                  </a:txBody>
                  <a:tcPr marL="9310" marR="9310" marT="931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22456"/>
                          </a:solidFill>
                          <a:effectLst/>
                          <a:latin typeface="Clear Sans (Основной текст)"/>
                        </a:rPr>
                        <a:t>900</a:t>
                      </a:r>
                    </a:p>
                  </a:txBody>
                  <a:tcPr marL="9310" marR="9310" marT="931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22456"/>
                          </a:solidFill>
                          <a:effectLst/>
                          <a:latin typeface="Clear Sans (Основной текст)"/>
                        </a:rPr>
                        <a:t>1 800</a:t>
                      </a:r>
                    </a:p>
                  </a:txBody>
                  <a:tcPr marL="9310" marR="9310" marT="931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724635"/>
                  </a:ext>
                </a:extLst>
              </a:tr>
              <a:tr h="621068">
                <a:tc>
                  <a:txBody>
                    <a:bodyPr/>
                    <a:lstStyle/>
                    <a:p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Легкие и сверхлегкие</a:t>
                      </a:r>
                    </a:p>
                    <a:p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мультироторного типа</a:t>
                      </a:r>
                    </a:p>
                  </a:txBody>
                  <a:tcPr marL="9310" marR="9310" marT="931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22456"/>
                          </a:solidFill>
                          <a:effectLst/>
                          <a:latin typeface="Clear Sans (Основной текст)"/>
                        </a:rPr>
                        <a:t>400</a:t>
                      </a:r>
                      <a:endParaRPr lang="ru-RU" sz="1400" b="0" i="0" u="none" strike="noStrike" dirty="0">
                        <a:solidFill>
                          <a:srgbClr val="022456"/>
                        </a:solidFill>
                        <a:effectLst/>
                        <a:latin typeface="Clear Sans (Основной текст)"/>
                      </a:endParaRPr>
                    </a:p>
                  </a:txBody>
                  <a:tcPr marL="9310" marR="9310" marT="931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22456"/>
                          </a:solidFill>
                          <a:effectLst/>
                          <a:latin typeface="Clear Sans (Основной текст)"/>
                        </a:rPr>
                        <a:t>900</a:t>
                      </a:r>
                    </a:p>
                  </a:txBody>
                  <a:tcPr marL="9310" marR="9310" marT="931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22456"/>
                          </a:solidFill>
                          <a:effectLst/>
                          <a:latin typeface="Clear Sans (Основной текст)"/>
                        </a:rPr>
                        <a:t>1 000</a:t>
                      </a:r>
                    </a:p>
                  </a:txBody>
                  <a:tcPr marL="9310" marR="9310" marT="931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9267343"/>
                  </a:ext>
                </a:extLst>
              </a:tr>
              <a:tr h="621068">
                <a:tc>
                  <a:txBody>
                    <a:bodyPr/>
                    <a:lstStyle/>
                    <a:p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Средние и тяжелые</a:t>
                      </a:r>
                    </a:p>
                    <a:p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мультироторного типа</a:t>
                      </a:r>
                    </a:p>
                  </a:txBody>
                  <a:tcPr marL="9310" marR="9310" marT="931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22456"/>
                          </a:solidFill>
                          <a:effectLst/>
                          <a:latin typeface="Clear Sans (Основной текст)"/>
                        </a:rPr>
                        <a:t>400</a:t>
                      </a:r>
                      <a:endParaRPr lang="ru-RU" sz="1400" b="0" i="0" u="none" strike="noStrike" dirty="0">
                        <a:solidFill>
                          <a:srgbClr val="022456"/>
                        </a:solidFill>
                        <a:effectLst/>
                        <a:latin typeface="Clear Sans (Основной текст)"/>
                      </a:endParaRPr>
                    </a:p>
                  </a:txBody>
                  <a:tcPr marL="9310" marR="9310" marT="931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22456"/>
                          </a:solidFill>
                          <a:effectLst/>
                          <a:latin typeface="Clear Sans (Основной текст)"/>
                        </a:rPr>
                        <a:t>400</a:t>
                      </a:r>
                    </a:p>
                  </a:txBody>
                  <a:tcPr marL="9310" marR="9310" marT="931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22456"/>
                          </a:solidFill>
                          <a:effectLst/>
                          <a:latin typeface="Clear Sans (Основной текст)"/>
                        </a:rPr>
                        <a:t>1 300</a:t>
                      </a:r>
                    </a:p>
                  </a:txBody>
                  <a:tcPr marL="9310" marR="9310" marT="931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42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588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85413" y="1026751"/>
            <a:ext cx="2195977" cy="836150"/>
          </a:xfrm>
          <a:prstGeom prst="rect">
            <a:avLst/>
          </a:prstGeom>
          <a:gradFill>
            <a:gsLst>
              <a:gs pos="0">
                <a:srgbClr val="C90237"/>
              </a:gs>
              <a:gs pos="100000">
                <a:srgbClr val="022456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69551" y="1030195"/>
            <a:ext cx="1700077" cy="836150"/>
          </a:xfrm>
          <a:prstGeom prst="rect">
            <a:avLst/>
          </a:prstGeom>
          <a:gradFill>
            <a:gsLst>
              <a:gs pos="0">
                <a:srgbClr val="C90237"/>
              </a:gs>
              <a:gs pos="100000">
                <a:srgbClr val="022456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03403" y="1030195"/>
            <a:ext cx="1719248" cy="836150"/>
          </a:xfrm>
          <a:prstGeom prst="rect">
            <a:avLst/>
          </a:prstGeom>
          <a:gradFill>
            <a:gsLst>
              <a:gs pos="0">
                <a:srgbClr val="C90237"/>
              </a:gs>
              <a:gs pos="100000">
                <a:srgbClr val="022456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5F7A31-B4E3-4B4A-97CA-1F8B9EA3D862}"/>
              </a:ext>
            </a:extLst>
          </p:cNvPr>
          <p:cNvSpPr txBox="1"/>
          <p:nvPr/>
        </p:nvSpPr>
        <p:spPr>
          <a:xfrm>
            <a:off x="741991" y="1140535"/>
            <a:ext cx="1920422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b="1">
                <a:solidFill>
                  <a:srgbClr val="A97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Технологический </a:t>
            </a:r>
          </a:p>
          <a:p>
            <a:pPr algn="ctr">
              <a:lnSpc>
                <a:spcPct val="110000"/>
              </a:lnSpc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прогресс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5F7A31-B4E3-4B4A-97CA-1F8B9EA3D862}"/>
              </a:ext>
            </a:extLst>
          </p:cNvPr>
          <p:cNvSpPr txBox="1"/>
          <p:nvPr/>
        </p:nvSpPr>
        <p:spPr>
          <a:xfrm>
            <a:off x="4311338" y="1264675"/>
            <a:ext cx="146287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b="1">
                <a:solidFill>
                  <a:srgbClr val="A97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спроса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5F7A31-B4E3-4B4A-97CA-1F8B9EA3D862}"/>
              </a:ext>
            </a:extLst>
          </p:cNvPr>
          <p:cNvSpPr txBox="1"/>
          <p:nvPr/>
        </p:nvSpPr>
        <p:spPr>
          <a:xfrm>
            <a:off x="7074808" y="1140535"/>
            <a:ext cx="1687423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b="1">
                <a:solidFill>
                  <a:srgbClr val="A97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Экологические требования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85413" y="2064137"/>
            <a:ext cx="2420337" cy="333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ru-RU" dirty="0">
                <a:solidFill>
                  <a:srgbClr val="01225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rgbClr val="01225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азвитие </a:t>
            </a:r>
            <a:r>
              <a:rPr lang="ru-RU" dirty="0">
                <a:solidFill>
                  <a:srgbClr val="01225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искусственного интеллекта, автономных систем и сенсорных технологий увеличивает функциональные возможности БАС. Ожидается улучшение в точности, безопасности и автономности полетов.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169551" y="2064137"/>
            <a:ext cx="2502854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1225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гражданских и коммерческих сферах (логистика, сельское хозяйство, мониторинг) растет интерес к использованию БАС. Государственная поддержка и субсидии способствуют стимулированию внутреннего рынка.</a:t>
            </a:r>
            <a:endParaRPr lang="ru-RU" dirty="0">
              <a:solidFill>
                <a:srgbClr val="012255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87368" y="1933448"/>
            <a:ext cx="87080" cy="154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Номер слайда 1">
            <a:extLst>
              <a:ext uri="{FF2B5EF4-FFF2-40B4-BE49-F238E27FC236}">
                <a16:creationId xmlns:a16="http://schemas.microsoft.com/office/drawing/2014/main" id="{17435903-0E9B-4895-5F34-E0E90CC44925}"/>
              </a:ext>
            </a:extLst>
          </p:cNvPr>
          <p:cNvSpPr txBox="1">
            <a:spLocks/>
          </p:cNvSpPr>
          <p:nvPr/>
        </p:nvSpPr>
        <p:spPr>
          <a:xfrm>
            <a:off x="9438526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5F1B5F-4F04-4BBB-80BC-CF17F5D9F7BF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235F7A31-B4E3-4B4A-97CA-1F8B9EA3D8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5600" y="203105"/>
            <a:ext cx="8534400" cy="249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b="1">
                <a:solidFill>
                  <a:srgbClr val="A97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  <a:latin typeface="+mn-lt"/>
                <a:ea typeface="+mj-ea"/>
              </a:rPr>
              <a:t>Тренды</a:t>
            </a:r>
            <a:endParaRPr lang="ru-RU" sz="1801" dirty="0">
              <a:solidFill>
                <a:schemeClr val="bg1"/>
              </a:solidFill>
              <a:latin typeface="+mn-lt"/>
              <a:ea typeface="+mj-ea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1B72AEE6-595F-EFAE-5FEC-2EDEE8F90822}"/>
              </a:ext>
            </a:extLst>
          </p:cNvPr>
          <p:cNvSpPr/>
          <p:nvPr/>
        </p:nvSpPr>
        <p:spPr>
          <a:xfrm>
            <a:off x="3795013" y="1933448"/>
            <a:ext cx="87080" cy="154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9786148" y="1026751"/>
            <a:ext cx="1952333" cy="836150"/>
          </a:xfrm>
          <a:prstGeom prst="rect">
            <a:avLst/>
          </a:prstGeom>
          <a:gradFill>
            <a:gsLst>
              <a:gs pos="0">
                <a:srgbClr val="C90237"/>
              </a:gs>
              <a:gs pos="100000">
                <a:srgbClr val="022456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35F7A31-B4E3-4B4A-97CA-1F8B9EA3D862}"/>
              </a:ext>
            </a:extLst>
          </p:cNvPr>
          <p:cNvSpPr txBox="1"/>
          <p:nvPr/>
        </p:nvSpPr>
        <p:spPr>
          <a:xfrm>
            <a:off x="9825728" y="1211095"/>
            <a:ext cx="1912753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b="1">
                <a:solidFill>
                  <a:srgbClr val="A973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Стандартизация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1B72AEE6-595F-EFAE-5FEC-2EDEE8F90822}"/>
              </a:ext>
            </a:extLst>
          </p:cNvPr>
          <p:cNvSpPr/>
          <p:nvPr/>
        </p:nvSpPr>
        <p:spPr>
          <a:xfrm>
            <a:off x="9426522" y="1933448"/>
            <a:ext cx="87080" cy="154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1B72AEE6-595F-EFAE-5FEC-2EDEE8F90822}"/>
              </a:ext>
            </a:extLst>
          </p:cNvPr>
          <p:cNvSpPr/>
          <p:nvPr/>
        </p:nvSpPr>
        <p:spPr>
          <a:xfrm>
            <a:off x="6723290" y="1933448"/>
            <a:ext cx="87080" cy="154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6959863" y="2064137"/>
            <a:ext cx="18023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rgbClr val="01225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Разработка экологически чистых БАС (например, на электрической тяге) становится важной частью устойчивого развития отрасли.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9738648" y="2064137"/>
            <a:ext cx="1999833" cy="23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rgbClr val="01225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Важность разработки единых стандартов для сертификации, безопасности и интеграции БАС в воздушное пространство.</a:t>
            </a:r>
          </a:p>
        </p:txBody>
      </p:sp>
    </p:spTree>
    <p:extLst>
      <p:ext uri="{BB962C8B-B14F-4D97-AF65-F5344CB8AC3E}">
        <p14:creationId xmlns:p14="http://schemas.microsoft.com/office/powerpoint/2010/main" val="10357624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ПТ">
      <a:dk1>
        <a:srgbClr val="000000"/>
      </a:dk1>
      <a:lt1>
        <a:srgbClr val="FFFFFF"/>
      </a:lt1>
      <a:dk2>
        <a:srgbClr val="022456"/>
      </a:dk2>
      <a:lt2>
        <a:srgbClr val="DDE1E5"/>
      </a:lt2>
      <a:accent1>
        <a:srgbClr val="C90237"/>
      </a:accent1>
      <a:accent2>
        <a:srgbClr val="022456"/>
      </a:accent2>
      <a:accent3>
        <a:srgbClr val="DDE1E5"/>
      </a:accent3>
      <a:accent4>
        <a:srgbClr val="C90237"/>
      </a:accent4>
      <a:accent5>
        <a:srgbClr val="022456"/>
      </a:accent5>
      <a:accent6>
        <a:srgbClr val="DDE1E5"/>
      </a:accent6>
      <a:hlink>
        <a:srgbClr val="0563C1"/>
      </a:hlink>
      <a:folHlink>
        <a:srgbClr val="954F72"/>
      </a:folHlink>
    </a:clrScheme>
    <a:fontScheme name="МПТ">
      <a:majorFont>
        <a:latin typeface="Noto Serif"/>
        <a:ea typeface=""/>
        <a:cs typeface=""/>
      </a:majorFont>
      <a:minorFont>
        <a:latin typeface="Clear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18095</TotalTime>
  <Words>2082</Words>
  <Application>Microsoft Office PowerPoint</Application>
  <PresentationFormat>Широкоэкранный</PresentationFormat>
  <Paragraphs>479</Paragraphs>
  <Slides>18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1" baseType="lpstr">
      <vt:lpstr>Akzidenz-Grotesk Pro Bold</vt:lpstr>
      <vt:lpstr>Akzidenz-Grotesk Pro Light</vt:lpstr>
      <vt:lpstr>Arial</vt:lpstr>
      <vt:lpstr>Calibri</vt:lpstr>
      <vt:lpstr>Clear Sans</vt:lpstr>
      <vt:lpstr>Clear Sans (Основной текст)</vt:lpstr>
      <vt:lpstr>Clear Sans Light</vt:lpstr>
      <vt:lpstr>Clear Sans Medium</vt:lpstr>
      <vt:lpstr>Mazzard M Light</vt:lpstr>
      <vt:lpstr>Noto Serif</vt:lpstr>
      <vt:lpstr>Tahoma</vt:lpstr>
      <vt:lpstr>Times New Roman</vt:lpstr>
      <vt:lpstr>Тема Office</vt:lpstr>
      <vt:lpstr>Презентация PowerPoint</vt:lpstr>
      <vt:lpstr>Структура национального проекта</vt:lpstr>
      <vt:lpstr>Портфель инструментов поддержки отрасли в рамках ФП «Спрос»  и ФП «Производство»</vt:lpstr>
      <vt:lpstr>Классификация БАС. Методические аспекты</vt:lpstr>
      <vt:lpstr>Государственный гражданский заказ на БАС в 2024 году</vt:lpstr>
      <vt:lpstr>Карты технологической кооперации на БАС типа «Самолет легкий» (1/2)</vt:lpstr>
      <vt:lpstr>Карты технологической кооперации на БАС типа «Самолет легкий» (2/2)</vt:lpstr>
      <vt:lpstr>Повышение уровня локализации через требование по «российскости»</vt:lpstr>
      <vt:lpstr>Тренды</vt:lpstr>
      <vt:lpstr>Вызовы</vt:lpstr>
      <vt:lpstr>Скидка покупателю БАС</vt:lpstr>
      <vt:lpstr>Компенсация стоимости летного часа</vt:lpstr>
      <vt:lpstr>Лизинг БАС</vt:lpstr>
      <vt:lpstr>Гранты на сертификацию</vt:lpstr>
      <vt:lpstr>«Сквозные» НИОКР</vt:lpstr>
      <vt:lpstr>Гранты на обратный инжиниринг комплектующих</vt:lpstr>
      <vt:lpstr>Презентация PowerPoint</vt:lpstr>
      <vt:lpstr>Перспективы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режим работы промышленных кластеров</dc:title>
  <dc:creator>1</dc:creator>
  <cp:lastModifiedBy>Ибрагимова Рената Ураловна</cp:lastModifiedBy>
  <cp:revision>373</cp:revision>
  <cp:lastPrinted>2024-05-21T09:26:42Z</cp:lastPrinted>
  <dcterms:created xsi:type="dcterms:W3CDTF">2022-07-22T09:11:45Z</dcterms:created>
  <dcterms:modified xsi:type="dcterms:W3CDTF">2024-10-07T07:49:08Z</dcterms:modified>
</cp:coreProperties>
</file>